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9"/>
  </p:notesMasterIdLst>
  <p:sldIdLst>
    <p:sldId id="256" r:id="rId2"/>
    <p:sldId id="405" r:id="rId3"/>
    <p:sldId id="406" r:id="rId4"/>
    <p:sldId id="380" r:id="rId5"/>
    <p:sldId id="407" r:id="rId6"/>
    <p:sldId id="410" r:id="rId7"/>
    <p:sldId id="411" r:id="rId8"/>
    <p:sldId id="409" r:id="rId9"/>
    <p:sldId id="408" r:id="rId10"/>
    <p:sldId id="412" r:id="rId11"/>
    <p:sldId id="413" r:id="rId12"/>
    <p:sldId id="414" r:id="rId13"/>
    <p:sldId id="416" r:id="rId14"/>
    <p:sldId id="417" r:id="rId15"/>
    <p:sldId id="418" r:id="rId16"/>
    <p:sldId id="419" r:id="rId17"/>
    <p:sldId id="395"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BF33"/>
    <a:srgbClr val="70AC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47" autoAdjust="0"/>
    <p:restoredTop sz="96160" autoAdjust="0"/>
  </p:normalViewPr>
  <p:slideViewPr>
    <p:cSldViewPr>
      <p:cViewPr>
        <p:scale>
          <a:sx n="80" d="100"/>
          <a:sy n="80" d="100"/>
        </p:scale>
        <p:origin x="-1224" y="-72"/>
      </p:cViewPr>
      <p:guideLst>
        <p:guide orient="horz" pos="2160"/>
        <p:guide pos="2880"/>
      </p:guideLst>
    </p:cSldViewPr>
  </p:slideViewPr>
  <p:outlineViewPr>
    <p:cViewPr>
      <p:scale>
        <a:sx n="33" d="100"/>
        <a:sy n="33" d="100"/>
      </p:scale>
      <p:origin x="0" y="3410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14/08/2014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12</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13</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14</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15</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16</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17</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5</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6</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7</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8</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9</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10</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11</a:t>
            </a:fld>
            <a:endParaRPr lang="en-GB"/>
          </a:p>
        </p:txBody>
      </p:sp>
    </p:spTree>
    <p:extLst>
      <p:ext uri="{BB962C8B-B14F-4D97-AF65-F5344CB8AC3E}">
        <p14:creationId xmlns:p14="http://schemas.microsoft.com/office/powerpoint/2010/main" val="2458034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4.xml"/><Relationship Id="rId3" Type="http://schemas.openxmlformats.org/officeDocument/2006/relationships/slide" Target="../slides/slide17.xml"/><Relationship Id="rId7" Type="http://schemas.openxmlformats.org/officeDocument/2006/relationships/slide" Target="../slides/slide12.xml"/><Relationship Id="rId12" Type="http://schemas.openxmlformats.org/officeDocument/2006/relationships/slide" Target="../slides/slide10.xml"/><Relationship Id="rId2" Type="http://schemas.openxmlformats.org/officeDocument/2006/relationships/slide" Target="../slides/slide4.xml"/><Relationship Id="rId1" Type="http://schemas.openxmlformats.org/officeDocument/2006/relationships/slideMaster" Target="../slideMasters/slideMaster1.xml"/><Relationship Id="rId6" Type="http://schemas.openxmlformats.org/officeDocument/2006/relationships/slide" Target="../slides/slide8.xml"/><Relationship Id="rId11" Type="http://schemas.openxmlformats.org/officeDocument/2006/relationships/slide" Target="../slides/slide9.xml"/><Relationship Id="rId5" Type="http://schemas.openxmlformats.org/officeDocument/2006/relationships/slide" Target="../slides/slide7.xml"/><Relationship Id="rId10" Type="http://schemas.openxmlformats.org/officeDocument/2006/relationships/slide" Target="../slides/slide3.xml"/><Relationship Id="rId4" Type="http://schemas.openxmlformats.org/officeDocument/2006/relationships/slide" Target="../slides/slide5.xml"/><Relationship Id="rId9" Type="http://schemas.openxmlformats.org/officeDocument/2006/relationships/slide" Target="../slides/slide1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14/08/2014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14/08/2014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14/08/2014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5780494" y="6407944"/>
            <a:ext cx="1920240" cy="365760"/>
          </a:xfrm>
        </p:spPr>
        <p:txBody>
          <a:bodyPr/>
          <a:lstStyle>
            <a:extLst/>
          </a:lstStyle>
          <a:p>
            <a:fld id="{23214344-8236-4B1F-A3DF-DA24BB3EAD55}" type="datetimeFigureOut">
              <a:rPr lang="en-GB" smtClean="0"/>
              <a:pPr/>
              <a:t>14/08/2014</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smtClean="0"/>
              <a:t>Click to edit Master title style</a:t>
            </a:r>
            <a:endParaRPr kumimoji="0" lang="en-US" dirty="0"/>
          </a:p>
        </p:txBody>
      </p:sp>
      <p:sp>
        <p:nvSpPr>
          <p:cNvPr id="41" name="Round Same Side Corner Rectangle 40">
            <a:hlinkClick r:id="rId2" action="ppaction://hlinksldjump"/>
          </p:cNvPr>
          <p:cNvSpPr/>
          <p:nvPr/>
        </p:nvSpPr>
        <p:spPr>
          <a:xfrm>
            <a:off x="35496" y="6569968"/>
            <a:ext cx="72008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51" name="Round Same Side Corner Rectangle 50">
            <a:hlinkClick r:id="rId3" action="ppaction://hlinksldjump"/>
          </p:cNvPr>
          <p:cNvSpPr/>
          <p:nvPr/>
        </p:nvSpPr>
        <p:spPr>
          <a:xfrm>
            <a:off x="1415096" y="6569968"/>
            <a:ext cx="648072"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4" action="ppaction://hlinksldjump"/>
          </p:cNvPr>
          <p:cNvSpPr/>
          <p:nvPr/>
        </p:nvSpPr>
        <p:spPr>
          <a:xfrm>
            <a:off x="2068892"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4" action="ppaction://hlinksldjump"/>
          </p:cNvPr>
          <p:cNvSpPr/>
          <p:nvPr/>
        </p:nvSpPr>
        <p:spPr>
          <a:xfrm>
            <a:off x="2470616"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rId5" action="ppaction://hlinksldjump"/>
          </p:cNvPr>
          <p:cNvSpPr/>
          <p:nvPr/>
        </p:nvSpPr>
        <p:spPr>
          <a:xfrm>
            <a:off x="2872340"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rId6" action="ppaction://hlinksldjump"/>
          </p:cNvPr>
          <p:cNvSpPr/>
          <p:nvPr/>
        </p:nvSpPr>
        <p:spPr>
          <a:xfrm>
            <a:off x="3274064"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60" name="Round Same Side Corner Rectangle 59">
            <a:hlinkClick r:id="rId7" action="ppaction://hlinksldjump"/>
          </p:cNvPr>
          <p:cNvSpPr/>
          <p:nvPr/>
        </p:nvSpPr>
        <p:spPr>
          <a:xfrm>
            <a:off x="5292080"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p>
        </p:txBody>
      </p:sp>
      <p:sp>
        <p:nvSpPr>
          <p:cNvPr id="61" name="Round Same Side Corner Rectangle 60">
            <a:hlinkClick r:id="rId7" action="ppaction://hlinksldjump"/>
          </p:cNvPr>
          <p:cNvSpPr/>
          <p:nvPr/>
        </p:nvSpPr>
        <p:spPr>
          <a:xfrm>
            <a:off x="5693804"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62" name="Round Same Side Corner Rectangle 61">
            <a:hlinkClick r:id="rId8" action="ppaction://hlinksldjump"/>
          </p:cNvPr>
          <p:cNvSpPr/>
          <p:nvPr/>
        </p:nvSpPr>
        <p:spPr>
          <a:xfrm>
            <a:off x="6095528"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63" name="Round Same Side Corner Rectangle 62">
            <a:hlinkClick r:id="rId9" action="ppaction://hlinksldjump"/>
          </p:cNvPr>
          <p:cNvSpPr/>
          <p:nvPr/>
        </p:nvSpPr>
        <p:spPr>
          <a:xfrm>
            <a:off x="6497252"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25" name="Round Same Side Corner Rectangle 24">
            <a:hlinkClick r:id="rId10" action="ppaction://hlinksldjump"/>
          </p:cNvPr>
          <p:cNvSpPr/>
          <p:nvPr userDrawn="1"/>
        </p:nvSpPr>
        <p:spPr>
          <a:xfrm>
            <a:off x="761300" y="6569968"/>
            <a:ext cx="648072" cy="288032"/>
          </a:xfrm>
          <a:prstGeom prst="round2SameRect">
            <a:avLst/>
          </a:prstGeom>
          <a:solidFill>
            <a:srgbClr val="7CBF33"/>
          </a:solidFill>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Criteria</a:t>
            </a:r>
            <a:endParaRPr lang="en-GB" sz="1100" b="1" dirty="0">
              <a:solidFill>
                <a:schemeClr val="bg1"/>
              </a:solidFill>
              <a:latin typeface="Calibri" pitchFamily="34" charset="0"/>
              <a:cs typeface="Calibri" pitchFamily="34" charset="0"/>
            </a:endParaRPr>
          </a:p>
        </p:txBody>
      </p:sp>
      <p:sp>
        <p:nvSpPr>
          <p:cNvPr id="31" name="Round Same Side Corner Rectangle 30">
            <a:hlinkClick r:id="rId11" action="ppaction://hlinksldjump"/>
          </p:cNvPr>
          <p:cNvSpPr/>
          <p:nvPr userDrawn="1"/>
        </p:nvSpPr>
        <p:spPr>
          <a:xfrm>
            <a:off x="3675788"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32" name="Round Same Side Corner Rectangle 31">
            <a:hlinkClick r:id="rId11" action="ppaction://hlinksldjump"/>
          </p:cNvPr>
          <p:cNvSpPr/>
          <p:nvPr userDrawn="1"/>
        </p:nvSpPr>
        <p:spPr>
          <a:xfrm>
            <a:off x="4077512"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33" name="Round Same Side Corner Rectangle 32">
            <a:hlinkClick r:id="rId12" action="ppaction://hlinksldjump"/>
          </p:cNvPr>
          <p:cNvSpPr/>
          <p:nvPr userDrawn="1"/>
        </p:nvSpPr>
        <p:spPr>
          <a:xfrm>
            <a:off x="4479236"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34" name="Round Same Side Corner Rectangle 33">
            <a:hlinkClick r:id="rId12" action="ppaction://hlinksldjump"/>
          </p:cNvPr>
          <p:cNvSpPr/>
          <p:nvPr userDrawn="1"/>
        </p:nvSpPr>
        <p:spPr>
          <a:xfrm>
            <a:off x="4880960"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14/08/2014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14/08/2014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14/08/2014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14/08/2014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14/08/2014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14/08/2014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14/08/2014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14/08/2014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1.euro.dell.com/content/topics/topic.aspx/emea/topics/services/recycle?c=uk&amp;cs=ukdhs1&amp;l=en&amp;s=dhs" TargetMode="External"/><Relationship Id="rId7" Type="http://schemas.openxmlformats.org/officeDocument/2006/relationships/hyperlink" Target="http://www.computeraid.org/"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www.itforcharities.co.uk/pcs.htm" TargetMode="External"/><Relationship Id="rId5" Type="http://schemas.openxmlformats.org/officeDocument/2006/relationships/hyperlink" Target="http://dl.dropbox.com/u/21130258/resources/InformationSheets/computer%20recyclers%20and%20refurbishers-111011.html" TargetMode="External"/><Relationship Id="rId4" Type="http://schemas.openxmlformats.org/officeDocument/2006/relationships/hyperlink" Target="http://ban.org/country_status/country_status_chart.html"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76672"/>
            <a:ext cx="7772400" cy="1224136"/>
          </a:xfrm>
        </p:spPr>
        <p:txBody>
          <a:bodyPr/>
          <a:lstStyle/>
          <a:p>
            <a:r>
              <a:rPr lang="en-GB" dirty="0" smtClean="0">
                <a:latin typeface="Calibri" pitchFamily="34" charset="0"/>
                <a:cs typeface="Calibri" pitchFamily="34" charset="0"/>
              </a:rPr>
              <a:t>Unit 11</a:t>
            </a:r>
            <a:endParaRPr lang="en-GB" dirty="0">
              <a:latin typeface="Calibri" pitchFamily="34" charset="0"/>
              <a:cs typeface="Calibri" pitchFamily="34" charset="0"/>
            </a:endParaRPr>
          </a:p>
        </p:txBody>
      </p:sp>
      <p:sp>
        <p:nvSpPr>
          <p:cNvPr id="3" name="Subtitle 2"/>
          <p:cNvSpPr>
            <a:spLocks noGrp="1"/>
          </p:cNvSpPr>
          <p:nvPr>
            <p:ph type="subTitle" idx="1"/>
          </p:nvPr>
        </p:nvSpPr>
        <p:spPr>
          <a:xfrm>
            <a:off x="1081844" y="1700808"/>
            <a:ext cx="7772400" cy="1524362"/>
          </a:xfrm>
        </p:spPr>
        <p:txBody>
          <a:bodyPr wrap="none">
            <a:noAutofit/>
          </a:bodyPr>
          <a:lstStyle/>
          <a:p>
            <a:r>
              <a:rPr lang="en-GB" sz="3600" b="1" dirty="0">
                <a:latin typeface="Calibri" pitchFamily="34" charset="0"/>
                <a:cs typeface="Calibri" pitchFamily="34" charset="0"/>
              </a:rPr>
              <a:t>Unit </a:t>
            </a:r>
            <a:r>
              <a:rPr lang="en-GB" sz="3600" b="1" dirty="0" smtClean="0">
                <a:latin typeface="Calibri" pitchFamily="34" charset="0"/>
                <a:cs typeface="Calibri" pitchFamily="34" charset="0"/>
              </a:rPr>
              <a:t>11 </a:t>
            </a:r>
            <a:r>
              <a:rPr lang="en-GB" sz="3600" dirty="0" smtClean="0">
                <a:latin typeface="Calibri" pitchFamily="34" charset="0"/>
                <a:cs typeface="Calibri" pitchFamily="34" charset="0"/>
              </a:rPr>
              <a:t>– </a:t>
            </a:r>
            <a:r>
              <a:rPr lang="en-GB" sz="3600" b="1" dirty="0" smtClean="0">
                <a:latin typeface="Calibri" pitchFamily="34" charset="0"/>
                <a:cs typeface="Calibri" pitchFamily="34" charset="0"/>
              </a:rPr>
              <a:t>Maintaining Computer Systems </a:t>
            </a:r>
            <a:endParaRPr lang="en-GB" sz="3600" dirty="0" smtClean="0">
              <a:latin typeface="Calibri" pitchFamily="34" charset="0"/>
              <a:cs typeface="Calibri" pitchFamily="34" charset="0"/>
            </a:endParaRPr>
          </a:p>
          <a:p>
            <a:r>
              <a:rPr lang="en-GB" sz="3600" b="1" dirty="0" smtClean="0">
                <a:latin typeface="Calibri" pitchFamily="34" charset="0"/>
                <a:cs typeface="Calibri" pitchFamily="34" charset="0"/>
              </a:rPr>
              <a:t>J/601/7329 </a:t>
            </a:r>
            <a:endParaRPr lang="en-GB" sz="3600" b="1" dirty="0">
              <a:latin typeface="Calibri" pitchFamily="34" charset="0"/>
              <a:cs typeface="Calibri" pitchFamily="34" charset="0"/>
            </a:endParaRPr>
          </a:p>
        </p:txBody>
      </p:sp>
      <p:sp>
        <p:nvSpPr>
          <p:cNvPr id="4" name="TextBox 3"/>
          <p:cNvSpPr txBox="1"/>
          <p:nvPr/>
        </p:nvSpPr>
        <p:spPr>
          <a:xfrm>
            <a:off x="179512" y="3452807"/>
            <a:ext cx="8640960" cy="1446550"/>
          </a:xfrm>
          <a:prstGeom prst="rect">
            <a:avLst/>
          </a:prstGeom>
          <a:noFill/>
        </p:spPr>
        <p:txBody>
          <a:bodyPr wrap="square" rtlCol="0">
            <a:spAutoFit/>
          </a:bodyPr>
          <a:lstStyle/>
          <a:p>
            <a:pPr algn="r"/>
            <a:r>
              <a:rPr lang="en-GB" sz="4400" b="1" dirty="0" smtClean="0">
                <a:latin typeface="Calibri" pitchFamily="34" charset="0"/>
                <a:cs typeface="Calibri" pitchFamily="34" charset="0"/>
              </a:rPr>
              <a:t>LO3 - </a:t>
            </a:r>
            <a:r>
              <a:rPr lang="en-GB" sz="4400" dirty="0">
                <a:latin typeface="Calibri" pitchFamily="34" charset="0"/>
                <a:cs typeface="Calibri" pitchFamily="34" charset="0"/>
              </a:rPr>
              <a:t>Be able to </a:t>
            </a:r>
            <a:r>
              <a:rPr lang="en-GB" sz="4400" dirty="0" smtClean="0">
                <a:latin typeface="Calibri" pitchFamily="34" charset="0"/>
                <a:cs typeface="Calibri" pitchFamily="34" charset="0"/>
              </a:rPr>
              <a:t>perform routine </a:t>
            </a:r>
            <a:r>
              <a:rPr lang="en-GB" sz="4400" dirty="0">
                <a:latin typeface="Calibri" pitchFamily="34" charset="0"/>
                <a:cs typeface="Calibri" pitchFamily="34" charset="0"/>
              </a:rPr>
              <a:t>housekeeping </a:t>
            </a:r>
            <a:r>
              <a:rPr lang="en-GB" sz="4400" dirty="0" smtClean="0">
                <a:latin typeface="Calibri" pitchFamily="34" charset="0"/>
                <a:cs typeface="Calibri" pitchFamily="34" charset="0"/>
              </a:rPr>
              <a:t>on Computer Systems</a:t>
            </a:r>
            <a:endParaRPr lang="en-GB" sz="4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760640"/>
          </a:xfrm>
        </p:spPr>
        <p:txBody>
          <a:bodyPr>
            <a:noAutofit/>
          </a:bodyPr>
          <a:lstStyle/>
          <a:p>
            <a:pPr marL="273050" indent="-258763"/>
            <a:r>
              <a:rPr lang="en-GB" sz="1600" dirty="0" smtClean="0">
                <a:latin typeface="Calibri" pitchFamily="34" charset="0"/>
                <a:cs typeface="Calibri" pitchFamily="34" charset="0"/>
              </a:rPr>
              <a:t>After a period of time the hardware on machines and external devices gets more tired, printers start banding or fading, monitors get dusty, fans get blocked up with duct and hair and cause crashes through overheating. Routing hardware maintenance is the key to prolonging the life of good working hardware. Monitors should last three years or more, computer should last 5 years, printers, as long the ink, toner and cartridges get replaced, should last 7 years. Scanners should never die, the scan light is not on long enough to die and the rest is just mechanical. Similarly with cameras, take care of them and they can last a generation even if the technology has moved on.</a:t>
            </a:r>
            <a:endParaRPr lang="en-GB" sz="1600" dirty="0">
              <a:latin typeface="Calibri" pitchFamily="34" charset="0"/>
              <a:cs typeface="Calibri" pitchFamily="34" charset="0"/>
            </a:endParaRPr>
          </a:p>
          <a:p>
            <a:pPr marL="273050" indent="-258763"/>
            <a:r>
              <a:rPr lang="en-GB" sz="1600" b="1" dirty="0" smtClean="0">
                <a:latin typeface="Calibri" pitchFamily="34" charset="0"/>
                <a:cs typeface="Calibri" pitchFamily="34" charset="0"/>
              </a:rPr>
              <a:t>Replacing </a:t>
            </a:r>
            <a:r>
              <a:rPr lang="en-GB" sz="1600" b="1" dirty="0">
                <a:latin typeface="Calibri" pitchFamily="34" charset="0"/>
                <a:cs typeface="Calibri" pitchFamily="34" charset="0"/>
              </a:rPr>
              <a:t>consumables (e.g. printer paper, toner cartridges</a:t>
            </a:r>
            <a:r>
              <a:rPr lang="en-GB" sz="1600" b="1" dirty="0" smtClean="0">
                <a:latin typeface="Calibri" pitchFamily="34" charset="0"/>
                <a:cs typeface="Calibri" pitchFamily="34" charset="0"/>
              </a:rPr>
              <a:t>)</a:t>
            </a:r>
            <a:r>
              <a:rPr lang="en-GB" sz="1600" dirty="0" smtClean="0">
                <a:latin typeface="Calibri" pitchFamily="34" charset="0"/>
                <a:cs typeface="Calibri" pitchFamily="34" charset="0"/>
              </a:rPr>
              <a:t> – This should be done on a  regular basis, toner is expensive, there are toner saving options to help but they will need replacing sooner or later. The physical process is easy, the printers do not even need not be turned off. Other habits that should be endeared to include:</a:t>
            </a:r>
          </a:p>
          <a:p>
            <a:pPr marL="529082" lvl="1" indent="-258763"/>
            <a:r>
              <a:rPr lang="en-GB" sz="1600" dirty="0" smtClean="0">
                <a:latin typeface="Calibri" pitchFamily="34" charset="0"/>
                <a:cs typeface="Calibri" pitchFamily="34" charset="0"/>
              </a:rPr>
              <a:t>Replacing printer Paper after the summer as pages warp over time</a:t>
            </a:r>
          </a:p>
          <a:p>
            <a:pPr marL="529082" lvl="1" indent="-258763"/>
            <a:r>
              <a:rPr lang="en-GB" sz="1600" dirty="0" smtClean="0">
                <a:latin typeface="Calibri" pitchFamily="34" charset="0"/>
                <a:cs typeface="Calibri" pitchFamily="34" charset="0"/>
              </a:rPr>
              <a:t>Shaking the toner – the left hand side of the cartridge gets used more than the right.</a:t>
            </a:r>
          </a:p>
          <a:p>
            <a:pPr marL="529082" lvl="1" indent="-258763"/>
            <a:r>
              <a:rPr lang="en-GB" sz="1600" dirty="0" smtClean="0">
                <a:latin typeface="Calibri" pitchFamily="34" charset="0"/>
                <a:cs typeface="Calibri" pitchFamily="34" charset="0"/>
              </a:rPr>
              <a:t>Cleaning the base of ink cartridges, ink hardens when not used.</a:t>
            </a:r>
          </a:p>
          <a:p>
            <a:pPr marL="529082" lvl="1" indent="-258763"/>
            <a:r>
              <a:rPr lang="en-GB" sz="1600" dirty="0" smtClean="0">
                <a:latin typeface="Calibri" pitchFamily="34" charset="0"/>
                <a:cs typeface="Calibri" pitchFamily="34" charset="0"/>
              </a:rPr>
              <a:t>Recycling toner cartridges or re-inking ink cartridges.</a:t>
            </a:r>
          </a:p>
          <a:p>
            <a:pPr marL="529082" lvl="1" indent="-258763"/>
            <a:r>
              <a:rPr lang="en-GB" sz="1600" dirty="0" smtClean="0">
                <a:latin typeface="Calibri" pitchFamily="34" charset="0"/>
                <a:cs typeface="Calibri" pitchFamily="34" charset="0"/>
              </a:rPr>
              <a:t>Bagging a toner cartridge when done, the toner ink is toxic.</a:t>
            </a:r>
          </a:p>
          <a:p>
            <a:pPr marL="529082" lvl="1" indent="-258763"/>
            <a:r>
              <a:rPr lang="en-GB" sz="1600" dirty="0" smtClean="0">
                <a:latin typeface="Calibri" pitchFamily="34" charset="0"/>
                <a:cs typeface="Calibri" pitchFamily="34" charset="0"/>
              </a:rPr>
              <a:t>Fanning Paper.</a:t>
            </a:r>
          </a:p>
          <a:p>
            <a:pPr marL="0" indent="0">
              <a:buNone/>
            </a:pPr>
            <a:r>
              <a:rPr lang="en-GB" sz="1600" b="1" dirty="0" smtClean="0">
                <a:latin typeface="Calibri" pitchFamily="34" charset="0"/>
                <a:cs typeface="Calibri" pitchFamily="34" charset="0"/>
              </a:rPr>
              <a:t>P4.4 </a:t>
            </a:r>
            <a:r>
              <a:rPr lang="en-GB" sz="1600" b="1" dirty="0">
                <a:latin typeface="Calibri" pitchFamily="34" charset="0"/>
                <a:cs typeface="Calibri" pitchFamily="34" charset="0"/>
              </a:rPr>
              <a:t>– Task </a:t>
            </a:r>
            <a:r>
              <a:rPr lang="en-GB" sz="1600" b="1" dirty="0" smtClean="0">
                <a:latin typeface="Calibri" pitchFamily="34" charset="0"/>
                <a:cs typeface="Calibri" pitchFamily="34" charset="0"/>
              </a:rPr>
              <a:t>07 </a:t>
            </a:r>
            <a:r>
              <a:rPr lang="en-GB" sz="1600" b="1" dirty="0">
                <a:latin typeface="Calibri" pitchFamily="34" charset="0"/>
                <a:cs typeface="Calibri" pitchFamily="34" charset="0"/>
              </a:rPr>
              <a:t>– </a:t>
            </a:r>
            <a:r>
              <a:rPr lang="en-GB" sz="1600" dirty="0">
                <a:latin typeface="Calibri" pitchFamily="34" charset="0"/>
                <a:cs typeface="Calibri" pitchFamily="34" charset="0"/>
              </a:rPr>
              <a:t>Explain the purpose and effect </a:t>
            </a:r>
            <a:r>
              <a:rPr lang="en-GB" sz="1600" dirty="0" smtClean="0">
                <a:latin typeface="Calibri" pitchFamily="34" charset="0"/>
                <a:cs typeface="Calibri" pitchFamily="34" charset="0"/>
              </a:rPr>
              <a:t>of replacing consumables will </a:t>
            </a:r>
            <a:r>
              <a:rPr lang="en-GB" sz="1600" dirty="0">
                <a:latin typeface="Calibri" pitchFamily="34" charset="0"/>
                <a:cs typeface="Calibri" pitchFamily="34" charset="0"/>
              </a:rPr>
              <a:t>have on a computer and the benefits of these to a user.</a:t>
            </a:r>
          </a:p>
          <a:p>
            <a:pPr marL="0" indent="0">
              <a:buNone/>
            </a:pPr>
            <a:r>
              <a:rPr lang="en-GB" sz="1600" b="1" dirty="0" smtClean="0">
                <a:solidFill>
                  <a:schemeClr val="dk1"/>
                </a:solidFill>
                <a:latin typeface="Calibri" pitchFamily="34" charset="0"/>
                <a:cs typeface="Calibri" pitchFamily="34" charset="0"/>
              </a:rPr>
              <a:t>P4.4 </a:t>
            </a:r>
            <a:r>
              <a:rPr lang="en-GB" sz="1600" b="1" dirty="0">
                <a:solidFill>
                  <a:schemeClr val="dk1"/>
                </a:solidFill>
                <a:latin typeface="Calibri" pitchFamily="34" charset="0"/>
                <a:cs typeface="Calibri" pitchFamily="34" charset="0"/>
              </a:rPr>
              <a:t>– Task </a:t>
            </a:r>
            <a:r>
              <a:rPr lang="en-GB" sz="1600" b="1" dirty="0" smtClean="0">
                <a:solidFill>
                  <a:schemeClr val="dk1"/>
                </a:solidFill>
                <a:latin typeface="Calibri" pitchFamily="34" charset="0"/>
                <a:cs typeface="Calibri" pitchFamily="34" charset="0"/>
              </a:rPr>
              <a:t>08 </a:t>
            </a:r>
            <a:r>
              <a:rPr lang="en-GB" sz="1600" b="1" dirty="0">
                <a:solidFill>
                  <a:schemeClr val="dk1"/>
                </a:solidFill>
                <a:latin typeface="Calibri" pitchFamily="34" charset="0"/>
                <a:cs typeface="Calibri" pitchFamily="34" charset="0"/>
              </a:rPr>
              <a:t>– </a:t>
            </a:r>
            <a:r>
              <a:rPr lang="en-GB" sz="1600" dirty="0">
                <a:solidFill>
                  <a:schemeClr val="dk1"/>
                </a:solidFill>
                <a:latin typeface="Calibri" pitchFamily="34" charset="0"/>
                <a:cs typeface="Calibri" pitchFamily="34" charset="0"/>
              </a:rPr>
              <a:t>Produce a guide with examples on how </a:t>
            </a:r>
            <a:r>
              <a:rPr lang="en-GB" sz="1600" dirty="0" smtClean="0">
                <a:solidFill>
                  <a:schemeClr val="dk1"/>
                </a:solidFill>
                <a:latin typeface="Calibri" pitchFamily="34" charset="0"/>
                <a:cs typeface="Calibri" pitchFamily="34" charset="0"/>
              </a:rPr>
              <a:t>you </a:t>
            </a:r>
            <a:r>
              <a:rPr lang="en-GB" sz="1600" dirty="0" smtClean="0">
                <a:solidFill>
                  <a:schemeClr val="dk1"/>
                </a:solidFill>
                <a:latin typeface="Calibri" pitchFamily="34" charset="0"/>
                <a:cs typeface="Calibri" pitchFamily="34" charset="0"/>
              </a:rPr>
              <a:t>would go about replacing consumables such as Printer Cartridges in a Business environment.</a:t>
            </a:r>
            <a:endParaRPr lang="en-GB" sz="1600" dirty="0">
              <a:latin typeface="Calibri" pitchFamily="34" charset="0"/>
              <a:cs typeface="Calibri" pitchFamily="34" charset="0"/>
            </a:endParaRPr>
          </a:p>
        </p:txBody>
      </p:sp>
      <p:sp>
        <p:nvSpPr>
          <p:cNvPr id="5" name="Title 2"/>
          <p:cNvSpPr>
            <a:spLocks noGrp="1"/>
          </p:cNvSpPr>
          <p:nvPr>
            <p:ph type="title"/>
          </p:nvPr>
        </p:nvSpPr>
        <p:spPr>
          <a:xfrm>
            <a:off x="179512" y="116632"/>
            <a:ext cx="8733656" cy="360040"/>
          </a:xfrm>
        </p:spPr>
        <p:txBody>
          <a:bodyPr>
            <a:noAutofit/>
          </a:bodyPr>
          <a:lstStyle/>
          <a:p>
            <a:r>
              <a:rPr lang="en-GB" sz="2600" dirty="0" smtClean="0">
                <a:latin typeface="Calibri" pitchFamily="34" charset="0"/>
                <a:cs typeface="Calibri" pitchFamily="34" charset="0"/>
              </a:rPr>
              <a:t>P4.4 </a:t>
            </a:r>
            <a:r>
              <a:rPr lang="en-GB" sz="2600" dirty="0">
                <a:latin typeface="Calibri" pitchFamily="34" charset="0"/>
                <a:cs typeface="Calibri" pitchFamily="34" charset="0"/>
              </a:rPr>
              <a:t>– Perform routine Housekeeping – </a:t>
            </a:r>
            <a:r>
              <a:rPr lang="en-GB" sz="2600" dirty="0" smtClean="0">
                <a:latin typeface="Calibri" pitchFamily="34" charset="0"/>
                <a:cs typeface="Calibri" pitchFamily="34" charset="0"/>
              </a:rPr>
              <a:t>Physical Maintenance</a:t>
            </a:r>
            <a:endParaRPr lang="en-GB" sz="2600" dirty="0">
              <a:latin typeface="Calibri" pitchFamily="34" charset="0"/>
              <a:cs typeface="Calibri" pitchFamily="34" charset="0"/>
            </a:endParaRPr>
          </a:p>
        </p:txBody>
      </p:sp>
    </p:spTree>
    <p:extLst>
      <p:ext uri="{BB962C8B-B14F-4D97-AF65-F5344CB8AC3E}">
        <p14:creationId xmlns:p14="http://schemas.microsoft.com/office/powerpoint/2010/main" val="30113018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548680"/>
            <a:ext cx="8784976" cy="5832648"/>
          </a:xfrm>
        </p:spPr>
        <p:txBody>
          <a:bodyPr>
            <a:noAutofit/>
          </a:bodyPr>
          <a:lstStyle/>
          <a:p>
            <a:pPr marL="269875" indent="-255588"/>
            <a:r>
              <a:rPr lang="en-GB" sz="2000" b="1" dirty="0" smtClean="0">
                <a:latin typeface="Calibri" pitchFamily="34" charset="0"/>
                <a:cs typeface="Calibri" pitchFamily="34" charset="0"/>
              </a:rPr>
              <a:t>Component </a:t>
            </a:r>
            <a:r>
              <a:rPr lang="en-GB" sz="2000" b="1" dirty="0">
                <a:latin typeface="Calibri" pitchFamily="34" charset="0"/>
                <a:cs typeface="Calibri" pitchFamily="34" charset="0"/>
              </a:rPr>
              <a:t>upgrades </a:t>
            </a:r>
            <a:r>
              <a:rPr lang="en-GB" sz="2000" dirty="0" smtClean="0">
                <a:latin typeface="Calibri" pitchFamily="34" charset="0"/>
                <a:cs typeface="Calibri" pitchFamily="34" charset="0"/>
              </a:rPr>
              <a:t>are the cheaper way to fix machines and most of the time this is the best way. After three years the cost of replacement components will out-weight the cost of replacing the whole machine but in the meantime replacing parts is good practice, environmentally and morally.</a:t>
            </a:r>
            <a:endParaRPr lang="en-GB" sz="2000" dirty="0">
              <a:latin typeface="Calibri" pitchFamily="34" charset="0"/>
              <a:cs typeface="Calibri" pitchFamily="34" charset="0"/>
            </a:endParaRPr>
          </a:p>
          <a:p>
            <a:pPr lvl="1"/>
            <a:r>
              <a:rPr lang="en-GB" sz="2000" b="1" dirty="0" smtClean="0">
                <a:latin typeface="Calibri" pitchFamily="34" charset="0"/>
                <a:cs typeface="Calibri" pitchFamily="34" charset="0"/>
              </a:rPr>
              <a:t>Hardware</a:t>
            </a:r>
            <a:r>
              <a:rPr lang="en-GB" sz="2000" dirty="0" smtClean="0">
                <a:latin typeface="Calibri" pitchFamily="34" charset="0"/>
                <a:cs typeface="Calibri" pitchFamily="34" charset="0"/>
              </a:rPr>
              <a:t> </a:t>
            </a:r>
            <a:r>
              <a:rPr lang="en-GB" sz="2000" dirty="0">
                <a:latin typeface="Calibri" pitchFamily="34" charset="0"/>
                <a:cs typeface="Calibri" pitchFamily="34" charset="0"/>
              </a:rPr>
              <a:t>(e.g. cards, memory, drives) </a:t>
            </a:r>
            <a:r>
              <a:rPr lang="en-GB" sz="2000" dirty="0" smtClean="0">
                <a:latin typeface="Calibri" pitchFamily="34" charset="0"/>
                <a:cs typeface="Calibri" pitchFamily="34" charset="0"/>
              </a:rPr>
              <a:t>– Cost of a machine - £250, cost of a hard drive - £30, Memory - £14, DVD drive - £12. Then benefits to a company of changing the little things over a period of time far out-weight the cost and effort of large scale replacements. It takes minutes to replace memory chips, 5 minutes to replace a DVD drive, longer unfortunately for a hard drive unless drive imaged.</a:t>
            </a:r>
            <a:endParaRPr lang="en-GB" sz="2000" dirty="0">
              <a:latin typeface="Calibri" pitchFamily="34" charset="0"/>
              <a:cs typeface="Calibri" pitchFamily="34" charset="0"/>
            </a:endParaRPr>
          </a:p>
          <a:p>
            <a:pPr lvl="1"/>
            <a:r>
              <a:rPr lang="en-GB" sz="2000" b="1" dirty="0" smtClean="0">
                <a:latin typeface="Calibri" pitchFamily="34" charset="0"/>
                <a:cs typeface="Calibri" pitchFamily="34" charset="0"/>
              </a:rPr>
              <a:t>Software</a:t>
            </a:r>
            <a:r>
              <a:rPr lang="en-GB" sz="2000" dirty="0" smtClean="0">
                <a:latin typeface="Calibri" pitchFamily="34" charset="0"/>
                <a:cs typeface="Calibri" pitchFamily="34" charset="0"/>
              </a:rPr>
              <a:t> </a:t>
            </a:r>
            <a:r>
              <a:rPr lang="en-GB" sz="2000" dirty="0">
                <a:latin typeface="Calibri" pitchFamily="34" charset="0"/>
                <a:cs typeface="Calibri" pitchFamily="34" charset="0"/>
              </a:rPr>
              <a:t>(e.g. applications, drivers, patches) </a:t>
            </a:r>
            <a:r>
              <a:rPr lang="en-GB" sz="2000" dirty="0" smtClean="0">
                <a:latin typeface="Calibri" pitchFamily="34" charset="0"/>
                <a:cs typeface="Calibri" pitchFamily="34" charset="0"/>
              </a:rPr>
              <a:t>– Software changes all the time, updates of browsers are annual, updates for office every 2 years etc</a:t>
            </a:r>
            <a:r>
              <a:rPr lang="en-GB" sz="2000" dirty="0">
                <a:latin typeface="Calibri" pitchFamily="34" charset="0"/>
                <a:cs typeface="Calibri" pitchFamily="34" charset="0"/>
              </a:rPr>
              <a:t>.</a:t>
            </a:r>
            <a:r>
              <a:rPr lang="en-GB" sz="2000" dirty="0" smtClean="0">
                <a:latin typeface="Calibri" pitchFamily="34" charset="0"/>
                <a:cs typeface="Calibri" pitchFamily="34" charset="0"/>
              </a:rPr>
              <a:t> same with almost all other software on a server and base machines. Companies have different ways of upgrading software, manual installing, RDC, setting driver updates through a win.ini command so it updates the next time the machine logs in. This tends to fix bugs and problems, patches holes, writes in new protections etc. and makes hardware devices more OS compatible.</a:t>
            </a:r>
            <a:endParaRPr lang="en-GB" sz="2000" dirty="0">
              <a:latin typeface="Calibri" pitchFamily="34" charset="0"/>
              <a:cs typeface="Calibri" pitchFamily="34" charset="0"/>
            </a:endParaRPr>
          </a:p>
        </p:txBody>
      </p:sp>
      <p:sp>
        <p:nvSpPr>
          <p:cNvPr id="5" name="Title 2"/>
          <p:cNvSpPr>
            <a:spLocks noGrp="1"/>
          </p:cNvSpPr>
          <p:nvPr>
            <p:ph type="title"/>
          </p:nvPr>
        </p:nvSpPr>
        <p:spPr>
          <a:xfrm>
            <a:off x="179512" y="116632"/>
            <a:ext cx="8733656" cy="360040"/>
          </a:xfrm>
        </p:spPr>
        <p:txBody>
          <a:bodyPr>
            <a:noAutofit/>
          </a:bodyPr>
          <a:lstStyle/>
          <a:p>
            <a:r>
              <a:rPr lang="en-GB" sz="2400" dirty="0" smtClean="0">
                <a:latin typeface="Calibri" pitchFamily="34" charset="0"/>
                <a:cs typeface="Calibri" pitchFamily="34" charset="0"/>
              </a:rPr>
              <a:t>P4.5 </a:t>
            </a:r>
            <a:r>
              <a:rPr lang="en-GB" sz="2400" dirty="0">
                <a:latin typeface="Calibri" pitchFamily="34" charset="0"/>
                <a:cs typeface="Calibri" pitchFamily="34" charset="0"/>
              </a:rPr>
              <a:t>– Perform routine Housekeeping – </a:t>
            </a:r>
            <a:r>
              <a:rPr lang="en-GB" sz="2400" dirty="0" smtClean="0">
                <a:latin typeface="Calibri" pitchFamily="34" charset="0"/>
                <a:cs typeface="Calibri" pitchFamily="34" charset="0"/>
              </a:rPr>
              <a:t>Component Replacement</a:t>
            </a:r>
            <a:endParaRPr lang="en-GB" sz="2400" dirty="0">
              <a:latin typeface="Calibri" pitchFamily="34" charset="0"/>
              <a:cs typeface="Calibri" pitchFamily="34" charset="0"/>
            </a:endParaRPr>
          </a:p>
        </p:txBody>
      </p:sp>
    </p:spTree>
    <p:extLst>
      <p:ext uri="{BB962C8B-B14F-4D97-AF65-F5344CB8AC3E}">
        <p14:creationId xmlns:p14="http://schemas.microsoft.com/office/powerpoint/2010/main" val="10938888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548680"/>
            <a:ext cx="8784976" cy="5328592"/>
          </a:xfrm>
        </p:spPr>
        <p:txBody>
          <a:bodyPr>
            <a:noAutofit/>
          </a:bodyPr>
          <a:lstStyle/>
          <a:p>
            <a:pPr marL="177800" indent="-163513"/>
            <a:r>
              <a:rPr lang="en-GB" sz="1600" b="1" dirty="0" smtClean="0">
                <a:latin typeface="Calibri" pitchFamily="34" charset="0"/>
                <a:cs typeface="Calibri" pitchFamily="34" charset="0"/>
              </a:rPr>
              <a:t>Precautions </a:t>
            </a:r>
            <a:r>
              <a:rPr lang="en-GB" sz="1600" dirty="0" smtClean="0">
                <a:latin typeface="Calibri" pitchFamily="34" charset="0"/>
                <a:cs typeface="Calibri" pitchFamily="34" charset="0"/>
              </a:rPr>
              <a:t> are necessary when upgrading and fixing computers and needs to be a concern. Preventative measures tend to help, technicians tend to do most repair work by removing the system from public view and testing it somewhere remote which reduces the risk. Training helps as does vigilance but other issues can occur:</a:t>
            </a:r>
            <a:endParaRPr lang="en-GB" sz="1600" b="1" dirty="0" smtClean="0">
              <a:latin typeface="Calibri" pitchFamily="34" charset="0"/>
              <a:cs typeface="Calibri" pitchFamily="34" charset="0"/>
            </a:endParaRPr>
          </a:p>
          <a:p>
            <a:pPr marL="177800" indent="-163513"/>
            <a:r>
              <a:rPr lang="en-GB" sz="1600" b="1" dirty="0">
                <a:latin typeface="Calibri" pitchFamily="34" charset="0"/>
                <a:cs typeface="Calibri" pitchFamily="34" charset="0"/>
              </a:rPr>
              <a:t>H</a:t>
            </a:r>
            <a:r>
              <a:rPr lang="en-GB" sz="1600" b="1" dirty="0" smtClean="0">
                <a:latin typeface="Calibri" pitchFamily="34" charset="0"/>
                <a:cs typeface="Calibri" pitchFamily="34" charset="0"/>
              </a:rPr>
              <a:t>ealth </a:t>
            </a:r>
            <a:r>
              <a:rPr lang="en-GB" sz="1600" b="1" dirty="0">
                <a:latin typeface="Calibri" pitchFamily="34" charset="0"/>
                <a:cs typeface="Calibri" pitchFamily="34" charset="0"/>
              </a:rPr>
              <a:t>and </a:t>
            </a:r>
            <a:r>
              <a:rPr lang="en-GB" sz="1600" b="1" dirty="0" smtClean="0">
                <a:latin typeface="Calibri" pitchFamily="34" charset="0"/>
                <a:cs typeface="Calibri" pitchFamily="34" charset="0"/>
              </a:rPr>
              <a:t>safety – </a:t>
            </a:r>
            <a:r>
              <a:rPr lang="en-GB" sz="1600" dirty="0" smtClean="0">
                <a:latin typeface="Calibri" pitchFamily="34" charset="0"/>
                <a:cs typeface="Calibri" pitchFamily="34" charset="0"/>
              </a:rPr>
              <a:t>Companies know the policy, mats, wristbands, trip hazards etc. But when technicians install new hardware like scanners and printers there is usually a change in circumstances, plugs have an additional load, there is a new cable, less space on a desk etc. All these cause potential hazards to health and safety. Technicians know the solutions, cable ties, electrical checks, surge adapters etc. but the risks still need to be taken into consideration.</a:t>
            </a:r>
          </a:p>
          <a:p>
            <a:pPr marL="177800" indent="-163513"/>
            <a:r>
              <a:rPr lang="en-GB" sz="1600" b="1" dirty="0" smtClean="0">
                <a:latin typeface="Calibri" pitchFamily="34" charset="0"/>
                <a:cs typeface="Calibri" pitchFamily="34" charset="0"/>
              </a:rPr>
              <a:t>Compatibility – </a:t>
            </a:r>
            <a:r>
              <a:rPr lang="en-GB" sz="1600" dirty="0" smtClean="0">
                <a:latin typeface="Calibri" pitchFamily="34" charset="0"/>
                <a:cs typeface="Calibri" pitchFamily="34" charset="0"/>
              </a:rPr>
              <a:t>Patches tend to fix compatibility issues but not always. Sometimes the OS will simply not like the hardware you installed, drivers downloaded help but these take time. Buying something that you know is compatible is important, checking forums etc. for issues with compatibility is another precaution network technicians take when deciding what to purchase. Hardware purchased comes with warranties, this helps but does not reduce the time it takes to install and repair. Similarly bugs with issues over conflicts between new hardware and packages are usually discovered later, this becomes something that a scanned network log can benefit from.</a:t>
            </a:r>
            <a:endParaRPr lang="en-GB" sz="1600" dirty="0">
              <a:latin typeface="Calibri" pitchFamily="34" charset="0"/>
              <a:cs typeface="Calibri" pitchFamily="34" charset="0"/>
            </a:endParaRPr>
          </a:p>
          <a:p>
            <a:pPr marL="0" indent="0">
              <a:buNone/>
            </a:pPr>
            <a:r>
              <a:rPr lang="en-GB" sz="1600" b="1" dirty="0" smtClean="0">
                <a:latin typeface="Calibri" pitchFamily="34" charset="0"/>
                <a:cs typeface="Calibri" pitchFamily="34" charset="0"/>
              </a:rPr>
              <a:t>P4.5 </a:t>
            </a:r>
            <a:r>
              <a:rPr lang="en-GB" sz="1600" b="1" dirty="0">
                <a:latin typeface="Calibri" pitchFamily="34" charset="0"/>
                <a:cs typeface="Calibri" pitchFamily="34" charset="0"/>
              </a:rPr>
              <a:t>– Task </a:t>
            </a:r>
            <a:r>
              <a:rPr lang="en-GB" sz="1600" b="1" dirty="0" smtClean="0">
                <a:latin typeface="Calibri" pitchFamily="34" charset="0"/>
                <a:cs typeface="Calibri" pitchFamily="34" charset="0"/>
              </a:rPr>
              <a:t>09 </a:t>
            </a:r>
            <a:r>
              <a:rPr lang="en-GB" sz="1600" b="1" dirty="0">
                <a:latin typeface="Calibri" pitchFamily="34" charset="0"/>
                <a:cs typeface="Calibri" pitchFamily="34" charset="0"/>
              </a:rPr>
              <a:t>– </a:t>
            </a:r>
            <a:r>
              <a:rPr lang="en-GB" sz="1600" dirty="0">
                <a:latin typeface="Calibri" pitchFamily="34" charset="0"/>
                <a:cs typeface="Calibri" pitchFamily="34" charset="0"/>
              </a:rPr>
              <a:t>Explain the purpose and effect routine </a:t>
            </a:r>
            <a:r>
              <a:rPr lang="en-GB" sz="1600" dirty="0" smtClean="0">
                <a:latin typeface="Calibri" pitchFamily="34" charset="0"/>
                <a:cs typeface="Calibri" pitchFamily="34" charset="0"/>
              </a:rPr>
              <a:t>component replacement policies will </a:t>
            </a:r>
            <a:r>
              <a:rPr lang="en-GB" sz="1600" dirty="0">
                <a:latin typeface="Calibri" pitchFamily="34" charset="0"/>
                <a:cs typeface="Calibri" pitchFamily="34" charset="0"/>
              </a:rPr>
              <a:t>have on a computer and the benefits of these to a user</a:t>
            </a:r>
            <a:r>
              <a:rPr lang="en-GB" sz="1600" dirty="0" smtClean="0">
                <a:latin typeface="Calibri" pitchFamily="34" charset="0"/>
                <a:cs typeface="Calibri" pitchFamily="34" charset="0"/>
              </a:rPr>
              <a:t>.</a:t>
            </a:r>
          </a:p>
          <a:p>
            <a:pPr marL="0" indent="0">
              <a:buNone/>
            </a:pPr>
            <a:endParaRPr lang="en-GB" sz="600" dirty="0">
              <a:latin typeface="Calibri" pitchFamily="34" charset="0"/>
              <a:cs typeface="Calibri" pitchFamily="34" charset="0"/>
            </a:endParaRPr>
          </a:p>
          <a:p>
            <a:pPr marL="0" indent="0">
              <a:buNone/>
            </a:pPr>
            <a:endParaRPr lang="en-GB" sz="1600" dirty="0">
              <a:latin typeface="Calibri" pitchFamily="34" charset="0"/>
              <a:cs typeface="Calibri" pitchFamily="34" charset="0"/>
            </a:endParaRPr>
          </a:p>
          <a:p>
            <a:pPr marL="0" indent="0">
              <a:buNone/>
            </a:pPr>
            <a:r>
              <a:rPr lang="en-GB" sz="1600" b="1" dirty="0" smtClean="0">
                <a:solidFill>
                  <a:schemeClr val="dk1"/>
                </a:solidFill>
                <a:latin typeface="Calibri" pitchFamily="34" charset="0"/>
                <a:cs typeface="Calibri" pitchFamily="34" charset="0"/>
              </a:rPr>
              <a:t>P4.5 </a:t>
            </a:r>
            <a:r>
              <a:rPr lang="en-GB" sz="1600" b="1" dirty="0">
                <a:solidFill>
                  <a:schemeClr val="dk1"/>
                </a:solidFill>
                <a:latin typeface="Calibri" pitchFamily="34" charset="0"/>
                <a:cs typeface="Calibri" pitchFamily="34" charset="0"/>
              </a:rPr>
              <a:t>– Task </a:t>
            </a:r>
            <a:r>
              <a:rPr lang="en-GB" sz="1600" b="1" dirty="0" smtClean="0">
                <a:solidFill>
                  <a:schemeClr val="dk1"/>
                </a:solidFill>
                <a:latin typeface="Calibri" pitchFamily="34" charset="0"/>
                <a:cs typeface="Calibri" pitchFamily="34" charset="0"/>
              </a:rPr>
              <a:t>10 </a:t>
            </a:r>
            <a:r>
              <a:rPr lang="en-GB" sz="1600" b="1" dirty="0">
                <a:solidFill>
                  <a:schemeClr val="dk1"/>
                </a:solidFill>
                <a:latin typeface="Calibri" pitchFamily="34" charset="0"/>
                <a:cs typeface="Calibri" pitchFamily="34" charset="0"/>
              </a:rPr>
              <a:t>– </a:t>
            </a:r>
            <a:r>
              <a:rPr lang="en-GB" sz="1600" dirty="0">
                <a:solidFill>
                  <a:schemeClr val="dk1"/>
                </a:solidFill>
                <a:latin typeface="Calibri" pitchFamily="34" charset="0"/>
                <a:cs typeface="Calibri" pitchFamily="34" charset="0"/>
              </a:rPr>
              <a:t>Produce a guide with examples on how </a:t>
            </a:r>
            <a:r>
              <a:rPr lang="en-GB" sz="1600" dirty="0" smtClean="0">
                <a:solidFill>
                  <a:schemeClr val="dk1"/>
                </a:solidFill>
                <a:latin typeface="Calibri" pitchFamily="34" charset="0"/>
                <a:cs typeface="Calibri" pitchFamily="34" charset="0"/>
              </a:rPr>
              <a:t>you undertook </a:t>
            </a:r>
            <a:r>
              <a:rPr lang="en-GB" sz="1600" dirty="0" smtClean="0">
                <a:solidFill>
                  <a:schemeClr val="dk1"/>
                </a:solidFill>
                <a:latin typeface="Calibri" pitchFamily="34" charset="0"/>
                <a:cs typeface="Calibri" pitchFamily="34" charset="0"/>
              </a:rPr>
              <a:t>at least two component replacement </a:t>
            </a:r>
            <a:r>
              <a:rPr lang="en-GB" sz="1600" dirty="0">
                <a:solidFill>
                  <a:schemeClr val="dk1"/>
                </a:solidFill>
                <a:latin typeface="Calibri" pitchFamily="34" charset="0"/>
                <a:cs typeface="Calibri" pitchFamily="34" charset="0"/>
              </a:rPr>
              <a:t>tasks on a standalone computer </a:t>
            </a:r>
            <a:r>
              <a:rPr lang="en-GB" sz="1600" dirty="0" smtClean="0">
                <a:solidFill>
                  <a:schemeClr val="dk1"/>
                </a:solidFill>
                <a:latin typeface="Calibri" pitchFamily="34" charset="0"/>
                <a:cs typeface="Calibri" pitchFamily="34" charset="0"/>
              </a:rPr>
              <a:t>system and explain how you took the above issues into consideration.</a:t>
            </a:r>
            <a:endParaRPr lang="en-GB" sz="1600" dirty="0">
              <a:latin typeface="Calibri" pitchFamily="34" charset="0"/>
              <a:cs typeface="Calibri" pitchFamily="34" charset="0"/>
            </a:endParaRPr>
          </a:p>
        </p:txBody>
      </p:sp>
      <p:sp>
        <p:nvSpPr>
          <p:cNvPr id="5" name="Title 2"/>
          <p:cNvSpPr>
            <a:spLocks noGrp="1"/>
          </p:cNvSpPr>
          <p:nvPr>
            <p:ph type="title"/>
          </p:nvPr>
        </p:nvSpPr>
        <p:spPr>
          <a:xfrm>
            <a:off x="179512" y="116632"/>
            <a:ext cx="8733656" cy="360040"/>
          </a:xfrm>
        </p:spPr>
        <p:txBody>
          <a:bodyPr>
            <a:noAutofit/>
          </a:bodyPr>
          <a:lstStyle/>
          <a:p>
            <a:r>
              <a:rPr lang="en-GB" sz="2400" dirty="0" smtClean="0">
                <a:latin typeface="Calibri" pitchFamily="34" charset="0"/>
                <a:cs typeface="Calibri" pitchFamily="34" charset="0"/>
              </a:rPr>
              <a:t>P4.5 </a:t>
            </a:r>
            <a:r>
              <a:rPr lang="en-GB" sz="2400" dirty="0">
                <a:latin typeface="Calibri" pitchFamily="34" charset="0"/>
                <a:cs typeface="Calibri" pitchFamily="34" charset="0"/>
              </a:rPr>
              <a:t>– Perform routine Housekeeping – </a:t>
            </a:r>
            <a:r>
              <a:rPr lang="en-GB" sz="2400" dirty="0" smtClean="0">
                <a:latin typeface="Calibri" pitchFamily="34" charset="0"/>
                <a:cs typeface="Calibri" pitchFamily="34" charset="0"/>
              </a:rPr>
              <a:t>Component Replacement</a:t>
            </a:r>
            <a:endParaRPr lang="en-GB" sz="2400" dirty="0">
              <a:latin typeface="Calibri" pitchFamily="34" charset="0"/>
              <a:cs typeface="Calibri"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431861947"/>
              </p:ext>
            </p:extLst>
          </p:nvPr>
        </p:nvGraphicFramePr>
        <p:xfrm>
          <a:off x="251520" y="5229200"/>
          <a:ext cx="8712968" cy="370840"/>
        </p:xfrm>
        <a:graphic>
          <a:graphicData uri="http://schemas.openxmlformats.org/drawingml/2006/table">
            <a:tbl>
              <a:tblPr firstRow="1" bandRow="1">
                <a:tableStyleId>{5C22544A-7EE6-4342-B048-85BDC9FD1C3A}</a:tableStyleId>
              </a:tblPr>
              <a:tblGrid>
                <a:gridCol w="1903674"/>
                <a:gridCol w="1757237"/>
                <a:gridCol w="2269765"/>
                <a:gridCol w="2782292"/>
              </a:tblGrid>
              <a:tr h="370840">
                <a:tc>
                  <a:txBody>
                    <a:bodyPr/>
                    <a:lstStyle/>
                    <a:p>
                      <a:pPr algn="ctr"/>
                      <a:r>
                        <a:rPr lang="en-GB" dirty="0" smtClean="0"/>
                        <a:t>Hardware</a:t>
                      </a:r>
                      <a:endParaRPr lang="en-GB" dirty="0"/>
                    </a:p>
                  </a:txBody>
                  <a:tcPr/>
                </a:tc>
                <a:tc>
                  <a:txBody>
                    <a:bodyPr/>
                    <a:lstStyle/>
                    <a:p>
                      <a:pPr algn="ctr"/>
                      <a:r>
                        <a:rPr lang="en-GB" dirty="0" smtClean="0"/>
                        <a:t>Software</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Health and Safety</a:t>
                      </a:r>
                    </a:p>
                  </a:txBody>
                  <a:tcPr/>
                </a:tc>
                <a:tc>
                  <a:txBody>
                    <a:bodyPr/>
                    <a:lstStyle/>
                    <a:p>
                      <a:pPr algn="ctr"/>
                      <a:r>
                        <a:rPr lang="en-GB" dirty="0" smtClean="0"/>
                        <a:t>Compatibility issues</a:t>
                      </a:r>
                      <a:endParaRPr lang="en-GB" dirty="0"/>
                    </a:p>
                  </a:txBody>
                  <a:tcPr/>
                </a:tc>
              </a:tr>
            </a:tbl>
          </a:graphicData>
        </a:graphic>
      </p:graphicFrame>
    </p:spTree>
    <p:extLst>
      <p:ext uri="{BB962C8B-B14F-4D97-AF65-F5344CB8AC3E}">
        <p14:creationId xmlns:p14="http://schemas.microsoft.com/office/powerpoint/2010/main" val="20284383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255588" indent="-255588"/>
            <a:r>
              <a:rPr lang="en-GB" sz="1600" b="1" dirty="0" smtClean="0">
                <a:latin typeface="Calibri" pitchFamily="34" charset="0"/>
                <a:cs typeface="Calibri" pitchFamily="34" charset="0"/>
              </a:rPr>
              <a:t>Approved </a:t>
            </a:r>
            <a:r>
              <a:rPr lang="en-GB" sz="1600" b="1" dirty="0">
                <a:latin typeface="Calibri" pitchFamily="34" charset="0"/>
                <a:cs typeface="Calibri" pitchFamily="34" charset="0"/>
              </a:rPr>
              <a:t>disposal methods </a:t>
            </a:r>
            <a:r>
              <a:rPr lang="en-GB" sz="1600" dirty="0" smtClean="0">
                <a:latin typeface="Calibri" pitchFamily="34" charset="0"/>
                <a:cs typeface="Calibri" pitchFamily="34" charset="0"/>
              </a:rPr>
              <a:t>- </a:t>
            </a:r>
            <a:r>
              <a:rPr lang="en-US" sz="1600" dirty="0">
                <a:latin typeface="Calibri" pitchFamily="34" charset="0"/>
                <a:cs typeface="Calibri" pitchFamily="34" charset="0"/>
              </a:rPr>
              <a:t>Technology equipment often contains parts which cannot simply be thrown away.  Proper disposal of equipment is both environmentally responsible and often required by law.  </a:t>
            </a:r>
            <a:r>
              <a:rPr lang="en-US" sz="1600" dirty="0" smtClean="0">
                <a:latin typeface="Calibri" pitchFamily="34" charset="0"/>
                <a:cs typeface="Calibri" pitchFamily="34" charset="0"/>
              </a:rPr>
              <a:t>For instance, </a:t>
            </a:r>
            <a:r>
              <a:rPr lang="en-US" sz="1600" dirty="0">
                <a:latin typeface="Calibri" pitchFamily="34" charset="0"/>
                <a:cs typeface="Calibri" pitchFamily="34" charset="0"/>
              </a:rPr>
              <a:t>hard drives, USB drives, CD-ROMs and other storage media contain various kinds of </a:t>
            </a:r>
            <a:r>
              <a:rPr lang="en-US" sz="1600" dirty="0" smtClean="0">
                <a:latin typeface="Calibri" pitchFamily="34" charset="0"/>
                <a:cs typeface="Calibri" pitchFamily="34" charset="0"/>
              </a:rPr>
              <a:t>Company data</a:t>
            </a:r>
            <a:r>
              <a:rPr lang="en-US" sz="1600" dirty="0">
                <a:latin typeface="Calibri" pitchFamily="34" charset="0"/>
                <a:cs typeface="Calibri" pitchFamily="34" charset="0"/>
              </a:rPr>
              <a:t>, some of which is considered sensitive.  In order to protect </a:t>
            </a:r>
            <a:r>
              <a:rPr lang="en-US" sz="1600" dirty="0" smtClean="0">
                <a:latin typeface="Calibri" pitchFamily="34" charset="0"/>
                <a:cs typeface="Calibri" pitchFamily="34" charset="0"/>
              </a:rPr>
              <a:t>customers and staff </a:t>
            </a:r>
            <a:r>
              <a:rPr lang="en-US" sz="1600" dirty="0">
                <a:latin typeface="Calibri" pitchFamily="34" charset="0"/>
                <a:cs typeface="Calibri" pitchFamily="34" charset="0"/>
              </a:rPr>
              <a:t>data, all storage mediums </a:t>
            </a:r>
            <a:r>
              <a:rPr lang="en-US" sz="1600" dirty="0" smtClean="0">
                <a:latin typeface="Calibri" pitchFamily="34" charset="0"/>
                <a:cs typeface="Calibri" pitchFamily="34" charset="0"/>
              </a:rPr>
              <a:t>should </a:t>
            </a:r>
            <a:r>
              <a:rPr lang="en-US" sz="1600" dirty="0">
                <a:latin typeface="Calibri" pitchFamily="34" charset="0"/>
                <a:cs typeface="Calibri" pitchFamily="34" charset="0"/>
              </a:rPr>
              <a:t>be properly erased before being disposed of.  However, simply deleting or even formatting data is not considered sufficient.  When deleting files or formatting a device, data is marked for deletion, but is still accessible until being overwritten by a new file.  Therefore, special tools must be used to securely erase data prior to equipment disposal.  </a:t>
            </a:r>
            <a:endParaRPr lang="en-GB" sz="1600" dirty="0">
              <a:latin typeface="Calibri" pitchFamily="34" charset="0"/>
              <a:cs typeface="Calibri" pitchFamily="34" charset="0"/>
            </a:endParaRPr>
          </a:p>
          <a:p>
            <a:pPr marL="255588" indent="-255588"/>
            <a:r>
              <a:rPr lang="en-GB" sz="1600" b="1" dirty="0" err="1" smtClean="0">
                <a:latin typeface="Calibri" pitchFamily="34" charset="0"/>
                <a:cs typeface="Calibri" pitchFamily="34" charset="0"/>
              </a:rPr>
              <a:t>Businessal</a:t>
            </a:r>
            <a:r>
              <a:rPr lang="en-GB" sz="1600" dirty="0" smtClean="0">
                <a:latin typeface="Calibri" pitchFamily="34" charset="0"/>
                <a:cs typeface="Calibri" pitchFamily="34" charset="0"/>
              </a:rPr>
              <a:t> – </a:t>
            </a:r>
            <a:r>
              <a:rPr lang="en-GB" sz="1600" dirty="0" err="1" smtClean="0">
                <a:latin typeface="Calibri" pitchFamily="34" charset="0"/>
                <a:cs typeface="Calibri" pitchFamily="34" charset="0"/>
              </a:rPr>
              <a:t>Businessal</a:t>
            </a:r>
            <a:r>
              <a:rPr lang="en-GB" sz="1600" dirty="0" smtClean="0">
                <a:latin typeface="Calibri" pitchFamily="34" charset="0"/>
                <a:cs typeface="Calibri" pitchFamily="34" charset="0"/>
              </a:rPr>
              <a:t> policy should cover </a:t>
            </a:r>
            <a:r>
              <a:rPr lang="en-US" sz="1600" dirty="0" smtClean="0">
                <a:latin typeface="Calibri" pitchFamily="34" charset="0"/>
                <a:cs typeface="Calibri" pitchFamily="34" charset="0"/>
              </a:rPr>
              <a:t>any </a:t>
            </a:r>
            <a:r>
              <a:rPr lang="en-US" sz="1600" dirty="0">
                <a:latin typeface="Calibri" pitchFamily="34" charset="0"/>
                <a:cs typeface="Calibri" pitchFamily="34" charset="0"/>
              </a:rPr>
              <a:t>computer/technology equipment or peripheral devices that are no longer needed within </a:t>
            </a:r>
            <a:r>
              <a:rPr lang="en-US" sz="1600" dirty="0" smtClean="0">
                <a:latin typeface="Calibri" pitchFamily="34" charset="0"/>
                <a:cs typeface="Calibri" pitchFamily="34" charset="0"/>
              </a:rPr>
              <a:t>a company including </a:t>
            </a:r>
            <a:r>
              <a:rPr lang="en-US" sz="1600" dirty="0">
                <a:latin typeface="Calibri" pitchFamily="34" charset="0"/>
                <a:cs typeface="Calibri" pitchFamily="34" charset="0"/>
              </a:rPr>
              <a:t>personal computers, servers, hard drives, laptops, mainframes, smart phones, or handheld </a:t>
            </a:r>
            <a:r>
              <a:rPr lang="en-US" sz="1600" dirty="0" smtClean="0">
                <a:latin typeface="Calibri" pitchFamily="34" charset="0"/>
                <a:cs typeface="Calibri" pitchFamily="34" charset="0"/>
              </a:rPr>
              <a:t>computers, </a:t>
            </a:r>
            <a:r>
              <a:rPr lang="en-US" sz="1600" dirty="0">
                <a:latin typeface="Calibri" pitchFamily="34" charset="0"/>
                <a:cs typeface="Calibri" pitchFamily="34" charset="0"/>
              </a:rPr>
              <a:t>peripherals (i.e., keyboards, mice, speakers), printers, scanners, typewriters, compact and floppy discs, portable storage devices (i.e., USB drives), backup tapes, printed materials. </a:t>
            </a:r>
            <a:endParaRPr lang="en-US" sz="1600" dirty="0" smtClean="0">
              <a:latin typeface="Calibri" pitchFamily="34" charset="0"/>
              <a:cs typeface="Calibri" pitchFamily="34" charset="0"/>
            </a:endParaRPr>
          </a:p>
          <a:p>
            <a:pPr marL="255588" indent="-255588"/>
            <a:r>
              <a:rPr lang="en-GB" sz="1600" dirty="0" smtClean="0">
                <a:latin typeface="Calibri" pitchFamily="34" charset="0"/>
                <a:cs typeface="Calibri" pitchFamily="34" charset="0"/>
              </a:rPr>
              <a:t>Such </a:t>
            </a:r>
            <a:r>
              <a:rPr lang="en-GB" sz="1600" dirty="0">
                <a:latin typeface="Calibri" pitchFamily="34" charset="0"/>
                <a:cs typeface="Calibri" pitchFamily="34" charset="0"/>
              </a:rPr>
              <a:t>items should on no account be thrown out with your household rubbish because they contain toxic substances, and are effectively hazardous waste. E-waste often ends up in the developing world, and the UN’s Environment Programme is alarmed by the amount of electronic goods which is improperly disposed of overseas</a:t>
            </a:r>
            <a:r>
              <a:rPr lang="en-GB" sz="1600" dirty="0" smtClean="0">
                <a:latin typeface="Calibri" pitchFamily="34" charset="0"/>
                <a:cs typeface="Calibri" pitchFamily="34" charset="0"/>
              </a:rPr>
              <a:t>.</a:t>
            </a:r>
          </a:p>
          <a:p>
            <a:pPr marL="255588" indent="-255588"/>
            <a:r>
              <a:rPr lang="en-GB" sz="1600" dirty="0" smtClean="0">
                <a:latin typeface="Calibri" pitchFamily="34" charset="0"/>
                <a:cs typeface="Calibri" pitchFamily="34" charset="0"/>
              </a:rPr>
              <a:t>Companies decide which method works best, is morally, financially and environmentally safe, the choice between these varies from company </a:t>
            </a:r>
            <a:r>
              <a:rPr lang="en-GB" sz="1600" dirty="0">
                <a:latin typeface="Calibri" pitchFamily="34" charset="0"/>
                <a:cs typeface="Calibri" pitchFamily="34" charset="0"/>
              </a:rPr>
              <a:t>to company. </a:t>
            </a:r>
            <a:r>
              <a:rPr lang="en-GB" sz="1600" dirty="0" smtClean="0">
                <a:latin typeface="Calibri" pitchFamily="34" charset="0"/>
                <a:cs typeface="Calibri" pitchFamily="34" charset="0"/>
              </a:rPr>
              <a:t>They can </a:t>
            </a:r>
            <a:r>
              <a:rPr lang="en-GB" sz="1600" dirty="0">
                <a:latin typeface="Calibri" pitchFamily="34" charset="0"/>
                <a:cs typeface="Calibri" pitchFamily="34" charset="0"/>
              </a:rPr>
              <a:t>dispose of computer waste by returning the product to the manufacturer, taking the item to a professional waste disposal facility or donating the goods to a non-profit </a:t>
            </a:r>
            <a:r>
              <a:rPr lang="en-GB" sz="1600" dirty="0" smtClean="0">
                <a:latin typeface="Calibri" pitchFamily="34" charset="0"/>
                <a:cs typeface="Calibri" pitchFamily="34" charset="0"/>
              </a:rPr>
              <a:t>Business.</a:t>
            </a:r>
          </a:p>
        </p:txBody>
      </p:sp>
      <p:sp>
        <p:nvSpPr>
          <p:cNvPr id="17" name="Title 2"/>
          <p:cNvSpPr>
            <a:spLocks noGrp="1"/>
          </p:cNvSpPr>
          <p:nvPr>
            <p:ph type="title"/>
          </p:nvPr>
        </p:nvSpPr>
        <p:spPr>
          <a:xfrm>
            <a:off x="179512" y="188640"/>
            <a:ext cx="8733656" cy="360040"/>
          </a:xfrm>
        </p:spPr>
        <p:txBody>
          <a:bodyPr>
            <a:noAutofit/>
          </a:bodyPr>
          <a:lstStyle/>
          <a:p>
            <a:r>
              <a:rPr lang="en-GB" sz="2200" dirty="0" smtClean="0">
                <a:latin typeface="Calibri" pitchFamily="34" charset="0"/>
                <a:cs typeface="Calibri" pitchFamily="34" charset="0"/>
              </a:rPr>
              <a:t>P4.6 </a:t>
            </a:r>
            <a:r>
              <a:rPr lang="en-GB" sz="2200" dirty="0" smtClean="0">
                <a:latin typeface="Calibri" pitchFamily="34" charset="0"/>
                <a:cs typeface="Calibri" pitchFamily="34" charset="0"/>
              </a:rPr>
              <a:t>– </a:t>
            </a:r>
            <a:r>
              <a:rPr lang="en-GB" sz="2200" dirty="0" smtClean="0">
                <a:latin typeface="Calibri" pitchFamily="34" charset="0"/>
                <a:cs typeface="Calibri" pitchFamily="34" charset="0"/>
              </a:rPr>
              <a:t>Perform </a:t>
            </a:r>
            <a:r>
              <a:rPr lang="en-GB" sz="2200" dirty="0">
                <a:latin typeface="Calibri" pitchFamily="34" charset="0"/>
                <a:cs typeface="Calibri" pitchFamily="34" charset="0"/>
              </a:rPr>
              <a:t>routine </a:t>
            </a:r>
            <a:r>
              <a:rPr lang="en-GB" sz="2200" dirty="0" smtClean="0">
                <a:latin typeface="Calibri" pitchFamily="34" charset="0"/>
                <a:cs typeface="Calibri" pitchFamily="34" charset="0"/>
              </a:rPr>
              <a:t>Housekeeping </a:t>
            </a:r>
            <a:r>
              <a:rPr lang="en-GB" sz="2200" dirty="0">
                <a:latin typeface="Calibri" pitchFamily="34" charset="0"/>
                <a:cs typeface="Calibri" pitchFamily="34" charset="0"/>
              </a:rPr>
              <a:t>on </a:t>
            </a:r>
            <a:r>
              <a:rPr lang="en-GB" sz="2200" dirty="0" smtClean="0">
                <a:latin typeface="Calibri" pitchFamily="34" charset="0"/>
                <a:cs typeface="Calibri" pitchFamily="34" charset="0"/>
              </a:rPr>
              <a:t>Computer Systems - Disposal </a:t>
            </a:r>
            <a:endParaRPr lang="en-GB" sz="2200" dirty="0">
              <a:latin typeface="Calibri" pitchFamily="34" charset="0"/>
              <a:cs typeface="Calibri" pitchFamily="34" charset="0"/>
            </a:endParaRPr>
          </a:p>
        </p:txBody>
      </p:sp>
    </p:spTree>
    <p:extLst>
      <p:ext uri="{BB962C8B-B14F-4D97-AF65-F5344CB8AC3E}">
        <p14:creationId xmlns:p14="http://schemas.microsoft.com/office/powerpoint/2010/main" val="27360278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400600"/>
          </a:xfrm>
        </p:spPr>
        <p:txBody>
          <a:bodyPr>
            <a:noAutofit/>
          </a:bodyPr>
          <a:lstStyle/>
          <a:p>
            <a:pPr marL="180975" indent="-180975"/>
            <a:r>
              <a:rPr lang="en-GB" sz="1120" b="1" dirty="0">
                <a:latin typeface="Calibri" pitchFamily="34" charset="0"/>
                <a:cs typeface="Calibri" pitchFamily="34" charset="0"/>
              </a:rPr>
              <a:t>Manufacturer </a:t>
            </a:r>
            <a:r>
              <a:rPr lang="en-GB" sz="1120" b="1" dirty="0" smtClean="0">
                <a:latin typeface="Calibri" pitchFamily="34" charset="0"/>
                <a:cs typeface="Calibri" pitchFamily="34" charset="0"/>
              </a:rPr>
              <a:t>disposal – </a:t>
            </a:r>
            <a:r>
              <a:rPr lang="en-GB" sz="1120" dirty="0" smtClean="0">
                <a:latin typeface="Calibri" pitchFamily="34" charset="0"/>
                <a:cs typeface="Calibri" pitchFamily="34" charset="0"/>
              </a:rPr>
              <a:t>It is becoming more common for </a:t>
            </a:r>
            <a:r>
              <a:rPr lang="en-GB" sz="1120" dirty="0">
                <a:latin typeface="Calibri" pitchFamily="34" charset="0"/>
                <a:cs typeface="Calibri" pitchFamily="34" charset="0"/>
              </a:rPr>
              <a:t>manufacturers of electronic goods </a:t>
            </a:r>
            <a:r>
              <a:rPr lang="en-GB" sz="1120" dirty="0" smtClean="0">
                <a:latin typeface="Calibri" pitchFamily="34" charset="0"/>
                <a:cs typeface="Calibri" pitchFamily="34" charset="0"/>
              </a:rPr>
              <a:t>to incorporate </a:t>
            </a:r>
            <a:r>
              <a:rPr lang="en-GB" sz="1120" dirty="0">
                <a:latin typeface="Calibri" pitchFamily="34" charset="0"/>
                <a:cs typeface="Calibri" pitchFamily="34" charset="0"/>
              </a:rPr>
              <a:t>e-waste management into their environmental policies and operate consumer recycling schemes. </a:t>
            </a:r>
            <a:r>
              <a:rPr lang="en-GB" sz="1120" u="sng" dirty="0">
                <a:latin typeface="Calibri" pitchFamily="34" charset="0"/>
                <a:cs typeface="Calibri" pitchFamily="34" charset="0"/>
                <a:hlinkClick r:id="rId3"/>
              </a:rPr>
              <a:t>Dell</a:t>
            </a:r>
            <a:r>
              <a:rPr lang="en-GB" sz="1120" dirty="0">
                <a:latin typeface="Calibri" pitchFamily="34" charset="0"/>
                <a:cs typeface="Calibri" pitchFamily="34" charset="0"/>
              </a:rPr>
              <a:t>, for example, cover the cost of home pick-up, shipping to the recycling centre, and recycling of any obsolete equipment. The goods are “de-manufactured”, and sorted according to type or material. Materials like steel and aluminium are then re-cycled to make new products, from car parts to plastic toys. Meanwhile non-reusable substances are disposed of in an environmentally sound manner</a:t>
            </a:r>
            <a:r>
              <a:rPr lang="en-GB" sz="1120" dirty="0" smtClean="0">
                <a:latin typeface="Calibri" pitchFamily="34" charset="0"/>
                <a:cs typeface="Calibri" pitchFamily="34" charset="0"/>
              </a:rPr>
              <a:t>.. Using this scheme </a:t>
            </a:r>
            <a:r>
              <a:rPr lang="en-GB" sz="1120" dirty="0">
                <a:latin typeface="Calibri" pitchFamily="34" charset="0"/>
                <a:cs typeface="Calibri" pitchFamily="34" charset="0"/>
              </a:rPr>
              <a:t>help to:</a:t>
            </a:r>
          </a:p>
          <a:p>
            <a:pPr marL="437007" lvl="1" indent="-180975"/>
            <a:r>
              <a:rPr lang="en-GB" sz="1120" dirty="0">
                <a:latin typeface="Calibri" pitchFamily="34" charset="0"/>
                <a:cs typeface="Calibri" pitchFamily="34" charset="0"/>
              </a:rPr>
              <a:t>reduce of the volume of waste which ends up in landfill sites</a:t>
            </a:r>
          </a:p>
          <a:p>
            <a:pPr marL="437007" lvl="1" indent="-180975"/>
            <a:r>
              <a:rPr lang="en-GB" sz="1120" dirty="0">
                <a:latin typeface="Calibri" pitchFamily="34" charset="0"/>
                <a:cs typeface="Calibri" pitchFamily="34" charset="0"/>
              </a:rPr>
              <a:t>cut down on the amount of raw materials needed for the manufacture of new products</a:t>
            </a:r>
          </a:p>
          <a:p>
            <a:pPr marL="437007" lvl="1" indent="-180975"/>
            <a:r>
              <a:rPr lang="en-GB" sz="1120" dirty="0">
                <a:latin typeface="Calibri" pitchFamily="34" charset="0"/>
                <a:cs typeface="Calibri" pitchFamily="34" charset="0"/>
              </a:rPr>
              <a:t>make recycling convenient for the consumer</a:t>
            </a:r>
          </a:p>
          <a:p>
            <a:pPr marL="180975" indent="-180975"/>
            <a:r>
              <a:rPr lang="en-GB" sz="1120" b="1" dirty="0">
                <a:latin typeface="Calibri" pitchFamily="34" charset="0"/>
                <a:cs typeface="Calibri" pitchFamily="34" charset="0"/>
              </a:rPr>
              <a:t>Professional waste </a:t>
            </a:r>
            <a:r>
              <a:rPr lang="en-GB" sz="1120" b="1" dirty="0" smtClean="0">
                <a:latin typeface="Calibri" pitchFamily="34" charset="0"/>
                <a:cs typeface="Calibri" pitchFamily="34" charset="0"/>
              </a:rPr>
              <a:t>disposal - </a:t>
            </a:r>
            <a:r>
              <a:rPr lang="en-GB" sz="1120" dirty="0" smtClean="0">
                <a:latin typeface="Calibri" pitchFamily="34" charset="0"/>
                <a:cs typeface="Calibri" pitchFamily="34" charset="0"/>
              </a:rPr>
              <a:t>The </a:t>
            </a:r>
            <a:r>
              <a:rPr lang="en-GB" sz="1120" dirty="0">
                <a:latin typeface="Calibri" pitchFamily="34" charset="0"/>
                <a:cs typeface="Calibri" pitchFamily="34" charset="0"/>
              </a:rPr>
              <a:t>process is the same as with a manufacturer scheme, but </a:t>
            </a:r>
            <a:r>
              <a:rPr lang="en-GB" sz="1120" dirty="0" smtClean="0">
                <a:latin typeface="Calibri" pitchFamily="34" charset="0"/>
                <a:cs typeface="Calibri" pitchFamily="34" charset="0"/>
              </a:rPr>
              <a:t>companies </a:t>
            </a:r>
            <a:r>
              <a:rPr lang="en-GB" sz="1120" dirty="0">
                <a:latin typeface="Calibri" pitchFamily="34" charset="0"/>
                <a:cs typeface="Calibri" pitchFamily="34" charset="0"/>
              </a:rPr>
              <a:t>may have to pay for collection and disposal of the </a:t>
            </a:r>
            <a:r>
              <a:rPr lang="en-GB" sz="1120" dirty="0" smtClean="0">
                <a:latin typeface="Calibri" pitchFamily="34" charset="0"/>
                <a:cs typeface="Calibri" pitchFamily="34" charset="0"/>
              </a:rPr>
              <a:t>waste, there </a:t>
            </a:r>
            <a:r>
              <a:rPr lang="en-GB" sz="1120" dirty="0">
                <a:latin typeface="Calibri" pitchFamily="34" charset="0"/>
                <a:cs typeface="Calibri" pitchFamily="34" charset="0"/>
              </a:rPr>
              <a:t>a few waste disposal cowboys out there, so </a:t>
            </a:r>
            <a:r>
              <a:rPr lang="en-GB" sz="1120" dirty="0" smtClean="0">
                <a:latin typeface="Calibri" pitchFamily="34" charset="0"/>
                <a:cs typeface="Calibri" pitchFamily="34" charset="0"/>
              </a:rPr>
              <a:t>businesses  </a:t>
            </a:r>
            <a:r>
              <a:rPr lang="en-GB" sz="1120" dirty="0">
                <a:latin typeface="Calibri" pitchFamily="34" charset="0"/>
                <a:cs typeface="Calibri" pitchFamily="34" charset="0"/>
              </a:rPr>
              <a:t>should check that the company:</a:t>
            </a:r>
          </a:p>
          <a:p>
            <a:pPr marL="437007" lvl="1" indent="-180975"/>
            <a:r>
              <a:rPr lang="en-GB" sz="1120" dirty="0">
                <a:latin typeface="Calibri" pitchFamily="34" charset="0"/>
                <a:cs typeface="Calibri" pitchFamily="34" charset="0"/>
              </a:rPr>
              <a:t>complies with WEEE and other relevant legislation.</a:t>
            </a:r>
          </a:p>
          <a:p>
            <a:pPr marL="437007" lvl="1" indent="-180975"/>
            <a:r>
              <a:rPr lang="en-GB" sz="1120" dirty="0">
                <a:latin typeface="Calibri" pitchFamily="34" charset="0"/>
                <a:cs typeface="Calibri" pitchFamily="34" charset="0"/>
              </a:rPr>
              <a:t>can provide details of their own Waste Carriers License, and details of any overseas partners they may use. Check with </a:t>
            </a:r>
            <a:r>
              <a:rPr lang="en-GB" sz="1120" dirty="0">
                <a:latin typeface="Calibri" pitchFamily="34" charset="0"/>
                <a:cs typeface="Calibri" pitchFamily="34" charset="0"/>
                <a:hlinkClick r:id="rId4"/>
              </a:rPr>
              <a:t>Basel Action Network</a:t>
            </a:r>
            <a:r>
              <a:rPr lang="en-GB" sz="1120" dirty="0">
                <a:latin typeface="Calibri" pitchFamily="34" charset="0"/>
                <a:cs typeface="Calibri" pitchFamily="34" charset="0"/>
              </a:rPr>
              <a:t> for details of those countries which have not signed up to a convention to prevent hazardous waste trafficking.</a:t>
            </a:r>
          </a:p>
          <a:p>
            <a:pPr marL="437007" lvl="1" indent="-180975"/>
            <a:r>
              <a:rPr lang="en-GB" sz="1120" dirty="0">
                <a:latin typeface="Calibri" pitchFamily="34" charset="0"/>
                <a:cs typeface="Calibri" pitchFamily="34" charset="0"/>
              </a:rPr>
              <a:t>You can search using this </a:t>
            </a:r>
            <a:r>
              <a:rPr lang="en-GB" sz="1120" dirty="0">
                <a:latin typeface="Calibri" pitchFamily="34" charset="0"/>
                <a:cs typeface="Calibri" pitchFamily="34" charset="0"/>
                <a:hlinkClick r:id="rId5"/>
              </a:rPr>
              <a:t>list</a:t>
            </a:r>
            <a:r>
              <a:rPr lang="en-GB" sz="1120" dirty="0">
                <a:latin typeface="Calibri" pitchFamily="34" charset="0"/>
                <a:cs typeface="Calibri" pitchFamily="34" charset="0"/>
              </a:rPr>
              <a:t> of UK computer recycling and refurbishing outfits.</a:t>
            </a:r>
          </a:p>
          <a:p>
            <a:pPr marL="180975" indent="-180975"/>
            <a:r>
              <a:rPr lang="en-GB" sz="1120" b="1" dirty="0">
                <a:latin typeface="Calibri" pitchFamily="34" charset="0"/>
                <a:cs typeface="Calibri" pitchFamily="34" charset="0"/>
              </a:rPr>
              <a:t>Donation to </a:t>
            </a:r>
            <a:r>
              <a:rPr lang="en-GB" sz="1120" b="1" dirty="0" smtClean="0">
                <a:latin typeface="Calibri" pitchFamily="34" charset="0"/>
                <a:cs typeface="Calibri" pitchFamily="34" charset="0"/>
              </a:rPr>
              <a:t>charity - </a:t>
            </a:r>
            <a:r>
              <a:rPr lang="en-GB" sz="1120" dirty="0" smtClean="0">
                <a:latin typeface="Calibri" pitchFamily="34" charset="0"/>
                <a:cs typeface="Calibri" pitchFamily="34" charset="0"/>
              </a:rPr>
              <a:t>A </a:t>
            </a:r>
            <a:r>
              <a:rPr lang="en-GB" sz="1120" dirty="0">
                <a:latin typeface="Calibri" pitchFamily="34" charset="0"/>
                <a:cs typeface="Calibri" pitchFamily="34" charset="0"/>
              </a:rPr>
              <a:t>number of non-profit </a:t>
            </a:r>
            <a:r>
              <a:rPr lang="en-GB" sz="1120" dirty="0" smtClean="0">
                <a:latin typeface="Calibri" pitchFamily="34" charset="0"/>
                <a:cs typeface="Calibri" pitchFamily="34" charset="0"/>
              </a:rPr>
              <a:t>Businesses </a:t>
            </a:r>
            <a:r>
              <a:rPr lang="en-GB" sz="1120" dirty="0">
                <a:latin typeface="Calibri" pitchFamily="34" charset="0"/>
                <a:cs typeface="Calibri" pitchFamily="34" charset="0"/>
              </a:rPr>
              <a:t>collect electronic equipment including computers and printers, either for reuse or for de-manufacture and recycling. Recipients pay nothing for the equipment or buy it at a heavily discounted rate. Developing countries benefit most from these schemes, but recipients also include UK community groups.</a:t>
            </a:r>
          </a:p>
          <a:p>
            <a:pPr marL="180975" indent="-180975"/>
            <a:r>
              <a:rPr lang="en-GB" sz="1120" dirty="0" smtClean="0">
                <a:latin typeface="Calibri" pitchFamily="34" charset="0"/>
                <a:cs typeface="Calibri" pitchFamily="34" charset="0"/>
              </a:rPr>
              <a:t>Businesses need to be </a:t>
            </a:r>
            <a:r>
              <a:rPr lang="en-GB" sz="1120" dirty="0">
                <a:latin typeface="Calibri" pitchFamily="34" charset="0"/>
                <a:cs typeface="Calibri" pitchFamily="34" charset="0"/>
              </a:rPr>
              <a:t>sure to check that:</a:t>
            </a:r>
          </a:p>
          <a:p>
            <a:pPr marL="437007" lvl="1" indent="-180975"/>
            <a:r>
              <a:rPr lang="en-GB" sz="1120" dirty="0">
                <a:latin typeface="Calibri" pitchFamily="34" charset="0"/>
                <a:cs typeface="Calibri" pitchFamily="34" charset="0"/>
              </a:rPr>
              <a:t>Appropriate security measures are in place to prevent unauthorised access, alteration or accidental loss or destruction of personal data, which is a legal requirement under the 1998 Data Protection Act. Reformatting the hard drive is not sufficient to permanently destroy all data.</a:t>
            </a:r>
          </a:p>
          <a:p>
            <a:pPr marL="437007" lvl="1" indent="-180975"/>
            <a:r>
              <a:rPr lang="en-GB" sz="1120" dirty="0">
                <a:latin typeface="Calibri" pitchFamily="34" charset="0"/>
                <a:cs typeface="Calibri" pitchFamily="34" charset="0"/>
              </a:rPr>
              <a:t>The </a:t>
            </a:r>
            <a:r>
              <a:rPr lang="en-GB" sz="1120" dirty="0" smtClean="0">
                <a:latin typeface="Calibri" pitchFamily="34" charset="0"/>
                <a:cs typeface="Calibri" pitchFamily="34" charset="0"/>
              </a:rPr>
              <a:t>Business </a:t>
            </a:r>
            <a:r>
              <a:rPr lang="en-GB" sz="1120" dirty="0">
                <a:latin typeface="Calibri" pitchFamily="34" charset="0"/>
                <a:cs typeface="Calibri" pitchFamily="34" charset="0"/>
              </a:rPr>
              <a:t>has a strategy for waste management once the PC becomes obsolete. It’s all very well sending computers to Nigeria to help train students in IT, but what happens when the equipment becomes obsolete? Is there a programme for disposal or will your donation just end up as e-waste in a backyard 3000 miles away?</a:t>
            </a:r>
          </a:p>
          <a:p>
            <a:pPr marL="180975" indent="-180975"/>
            <a:r>
              <a:rPr lang="en-GB" sz="1120" dirty="0">
                <a:latin typeface="Calibri" pitchFamily="34" charset="0"/>
                <a:cs typeface="Calibri" pitchFamily="34" charset="0"/>
              </a:rPr>
              <a:t>In the UK there are now more than fifty non-profit </a:t>
            </a:r>
            <a:r>
              <a:rPr lang="en-GB" sz="1120" dirty="0" smtClean="0">
                <a:latin typeface="Calibri" pitchFamily="34" charset="0"/>
                <a:cs typeface="Calibri" pitchFamily="34" charset="0"/>
                <a:hlinkClick r:id="rId6"/>
              </a:rPr>
              <a:t>Businesses</a:t>
            </a:r>
            <a:r>
              <a:rPr lang="en-GB" sz="1120" dirty="0">
                <a:latin typeface="Calibri" pitchFamily="34" charset="0"/>
                <a:cs typeface="Calibri" pitchFamily="34" charset="0"/>
              </a:rPr>
              <a:t> which collect, refurbish and supply PCs. A well-established choice is </a:t>
            </a:r>
            <a:r>
              <a:rPr lang="en-GB" sz="1120" dirty="0">
                <a:latin typeface="Calibri" pitchFamily="34" charset="0"/>
                <a:cs typeface="Calibri" pitchFamily="34" charset="0"/>
                <a:hlinkClick r:id="rId7"/>
              </a:rPr>
              <a:t>Computer Aid International</a:t>
            </a:r>
            <a:r>
              <a:rPr lang="en-GB" sz="1120" dirty="0">
                <a:latin typeface="Calibri" pitchFamily="34" charset="0"/>
                <a:cs typeface="Calibri" pitchFamily="34" charset="0"/>
              </a:rPr>
              <a:t>, which has distributed over 150,000 PCs in over 100 countries, making it the global leader in not-for-profit supply of IT equipment</a:t>
            </a:r>
            <a:r>
              <a:rPr lang="en-GB" sz="1120" dirty="0" smtClean="0">
                <a:latin typeface="Calibri" pitchFamily="34" charset="0"/>
                <a:cs typeface="Calibri" pitchFamily="34" charset="0"/>
              </a:rPr>
              <a:t>.</a:t>
            </a:r>
          </a:p>
          <a:p>
            <a:pPr marL="0" indent="0">
              <a:buNone/>
            </a:pPr>
            <a:r>
              <a:rPr lang="en-GB" sz="1120" b="1" dirty="0" smtClean="0">
                <a:solidFill>
                  <a:schemeClr val="dk1"/>
                </a:solidFill>
                <a:latin typeface="Calibri" pitchFamily="34" charset="0"/>
                <a:cs typeface="Calibri" pitchFamily="34" charset="0"/>
              </a:rPr>
              <a:t>P4.6 – Task 11 – </a:t>
            </a:r>
            <a:r>
              <a:rPr lang="en-GB" sz="1120" dirty="0" smtClean="0">
                <a:solidFill>
                  <a:schemeClr val="dk1"/>
                </a:solidFill>
                <a:latin typeface="Calibri" pitchFamily="34" charset="0"/>
                <a:cs typeface="Calibri" pitchFamily="34" charset="0"/>
              </a:rPr>
              <a:t>Discuss the organisational procedures for disposing of old equipment and the merits for your businesses of each procedure.</a:t>
            </a:r>
            <a:endParaRPr lang="en-GB" sz="112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200" dirty="0" smtClean="0">
                <a:latin typeface="Calibri" pitchFamily="34" charset="0"/>
                <a:cs typeface="Calibri" pitchFamily="34" charset="0"/>
              </a:rPr>
              <a:t>P4.6 </a:t>
            </a:r>
            <a:r>
              <a:rPr lang="en-GB" sz="2200" dirty="0" smtClean="0">
                <a:latin typeface="Calibri" pitchFamily="34" charset="0"/>
                <a:cs typeface="Calibri" pitchFamily="34" charset="0"/>
              </a:rPr>
              <a:t>– </a:t>
            </a:r>
            <a:r>
              <a:rPr lang="en-GB" sz="2200" dirty="0" smtClean="0">
                <a:latin typeface="Calibri" pitchFamily="34" charset="0"/>
                <a:cs typeface="Calibri" pitchFamily="34" charset="0"/>
              </a:rPr>
              <a:t>Perform </a:t>
            </a:r>
            <a:r>
              <a:rPr lang="en-GB" sz="2200" dirty="0">
                <a:latin typeface="Calibri" pitchFamily="34" charset="0"/>
                <a:cs typeface="Calibri" pitchFamily="34" charset="0"/>
              </a:rPr>
              <a:t>routine </a:t>
            </a:r>
            <a:r>
              <a:rPr lang="en-GB" sz="2200" dirty="0" smtClean="0">
                <a:latin typeface="Calibri" pitchFamily="34" charset="0"/>
                <a:cs typeface="Calibri" pitchFamily="34" charset="0"/>
              </a:rPr>
              <a:t>Housekeeping </a:t>
            </a:r>
            <a:r>
              <a:rPr lang="en-GB" sz="2200" dirty="0">
                <a:latin typeface="Calibri" pitchFamily="34" charset="0"/>
                <a:cs typeface="Calibri" pitchFamily="34" charset="0"/>
              </a:rPr>
              <a:t>on </a:t>
            </a:r>
            <a:r>
              <a:rPr lang="en-GB" sz="2200" dirty="0" smtClean="0">
                <a:latin typeface="Calibri" pitchFamily="34" charset="0"/>
                <a:cs typeface="Calibri" pitchFamily="34" charset="0"/>
              </a:rPr>
              <a:t>Computer Systems - Disposal </a:t>
            </a:r>
            <a:endParaRPr lang="en-GB" sz="2200" dirty="0">
              <a:latin typeface="Calibri" pitchFamily="34" charset="0"/>
              <a:cs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07336076"/>
              </p:ext>
            </p:extLst>
          </p:nvPr>
        </p:nvGraphicFramePr>
        <p:xfrm>
          <a:off x="179512" y="6093296"/>
          <a:ext cx="8856984" cy="370840"/>
        </p:xfrm>
        <a:graphic>
          <a:graphicData uri="http://schemas.openxmlformats.org/drawingml/2006/table">
            <a:tbl>
              <a:tblPr firstRow="1" bandRow="1">
                <a:tableStyleId>{5C22544A-7EE6-4342-B048-85BDC9FD1C3A}</a:tableStyleId>
              </a:tblPr>
              <a:tblGrid>
                <a:gridCol w="3168352"/>
                <a:gridCol w="3024336"/>
                <a:gridCol w="2664296"/>
              </a:tblGrid>
              <a:tr h="370840">
                <a:tc>
                  <a:txBody>
                    <a:bodyPr/>
                    <a:lstStyle/>
                    <a:p>
                      <a:pPr algn="ctr"/>
                      <a:r>
                        <a:rPr lang="en-GB" sz="1400" b="1" dirty="0" smtClean="0">
                          <a:latin typeface="Calibri" pitchFamily="34" charset="0"/>
                          <a:cs typeface="Calibri" pitchFamily="34" charset="0"/>
                        </a:rPr>
                        <a:t>Manufacturer disposal </a:t>
                      </a:r>
                      <a:endParaRPr lang="en-GB" sz="1400" dirty="0"/>
                    </a:p>
                  </a:txBody>
                  <a:tcPr/>
                </a:tc>
                <a:tc>
                  <a:txBody>
                    <a:bodyPr/>
                    <a:lstStyle/>
                    <a:p>
                      <a:pPr algn="ctr"/>
                      <a:r>
                        <a:rPr lang="en-GB" sz="1400" b="1" dirty="0" smtClean="0">
                          <a:latin typeface="Calibri" pitchFamily="34" charset="0"/>
                          <a:cs typeface="Calibri" pitchFamily="34" charset="0"/>
                        </a:rPr>
                        <a:t>Professional waste disposal </a:t>
                      </a:r>
                      <a:endParaRPr lang="en-GB" sz="1400" dirty="0"/>
                    </a:p>
                  </a:txBody>
                  <a:tcPr/>
                </a:tc>
                <a:tc>
                  <a:txBody>
                    <a:bodyPr/>
                    <a:lstStyle/>
                    <a:p>
                      <a:pPr algn="ctr"/>
                      <a:r>
                        <a:rPr lang="en-GB" sz="1400" b="1" dirty="0" smtClean="0">
                          <a:latin typeface="Calibri" pitchFamily="34" charset="0"/>
                          <a:cs typeface="Calibri" pitchFamily="34" charset="0"/>
                        </a:rPr>
                        <a:t>Donation to charity </a:t>
                      </a:r>
                      <a:endParaRPr lang="en-GB" sz="1400" dirty="0"/>
                    </a:p>
                  </a:txBody>
                  <a:tcPr/>
                </a:tc>
              </a:tr>
            </a:tbl>
          </a:graphicData>
        </a:graphic>
      </p:graphicFrame>
    </p:spTree>
    <p:extLst>
      <p:ext uri="{BB962C8B-B14F-4D97-AF65-F5344CB8AC3E}">
        <p14:creationId xmlns:p14="http://schemas.microsoft.com/office/powerpoint/2010/main" val="2855418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760640"/>
          </a:xfrm>
        </p:spPr>
        <p:txBody>
          <a:bodyPr>
            <a:noAutofit/>
          </a:bodyPr>
          <a:lstStyle/>
          <a:p>
            <a:pPr marL="177800" indent="-163513"/>
            <a:r>
              <a:rPr lang="en-GB" sz="1700" dirty="0" smtClean="0">
                <a:latin typeface="Calibri" pitchFamily="34" charset="0"/>
                <a:cs typeface="Calibri" pitchFamily="34" charset="0"/>
              </a:rPr>
              <a:t>Regulatory requirements</a:t>
            </a:r>
            <a:r>
              <a:rPr lang="en-GB" sz="1700" dirty="0">
                <a:latin typeface="Calibri" pitchFamily="34" charset="0"/>
                <a:cs typeface="Calibri" pitchFamily="34" charset="0"/>
              </a:rPr>
              <a:t> </a:t>
            </a:r>
            <a:r>
              <a:rPr lang="en-GB" sz="1700" dirty="0" smtClean="0">
                <a:latin typeface="Calibri" pitchFamily="34" charset="0"/>
                <a:cs typeface="Calibri" pitchFamily="34" charset="0"/>
              </a:rPr>
              <a:t>– </a:t>
            </a:r>
            <a:r>
              <a:rPr lang="en-GB" sz="1700" dirty="0">
                <a:latin typeface="Calibri" pitchFamily="34" charset="0"/>
                <a:cs typeface="Calibri" pitchFamily="34" charset="0"/>
              </a:rPr>
              <a:t> There are many issues that govern and determine the disposal process of redundant computer equipment</a:t>
            </a:r>
            <a:r>
              <a:rPr lang="en-GB" sz="1700" dirty="0" smtClean="0">
                <a:latin typeface="Calibri" pitchFamily="34" charset="0"/>
                <a:cs typeface="Calibri" pitchFamily="34" charset="0"/>
              </a:rPr>
              <a:t>. Other than the morality of how to get rid of old equipment, there are laws that cover, laws that can lead to prosecution and fines and </a:t>
            </a:r>
            <a:r>
              <a:rPr lang="en-GB" sz="1700" dirty="0">
                <a:latin typeface="Calibri" pitchFamily="34" charset="0"/>
                <a:cs typeface="Calibri" pitchFamily="34" charset="0"/>
              </a:rPr>
              <a:t>further inspections</a:t>
            </a:r>
            <a:r>
              <a:rPr lang="en-GB" sz="1700" dirty="0" smtClean="0">
                <a:latin typeface="Calibri" pitchFamily="34" charset="0"/>
                <a:cs typeface="Calibri" pitchFamily="34" charset="0"/>
              </a:rPr>
              <a:t>.</a:t>
            </a:r>
          </a:p>
          <a:p>
            <a:pPr marL="177800" indent="-163513"/>
            <a:r>
              <a:rPr lang="en-GB" sz="1700" b="1" dirty="0">
                <a:latin typeface="Calibri" pitchFamily="34" charset="0"/>
                <a:cs typeface="Calibri" pitchFamily="34" charset="0"/>
              </a:rPr>
              <a:t>Environmental Protection Act </a:t>
            </a:r>
            <a:r>
              <a:rPr lang="en-GB" sz="1700" b="1" dirty="0" smtClean="0">
                <a:latin typeface="Calibri" pitchFamily="34" charset="0"/>
                <a:cs typeface="Calibri" pitchFamily="34" charset="0"/>
              </a:rPr>
              <a:t>1990 - </a:t>
            </a:r>
            <a:r>
              <a:rPr lang="en-GB" sz="1700" dirty="0" smtClean="0">
                <a:latin typeface="Calibri" pitchFamily="34" charset="0"/>
                <a:cs typeface="Calibri" pitchFamily="34" charset="0"/>
              </a:rPr>
              <a:t>Businesses </a:t>
            </a:r>
            <a:r>
              <a:rPr lang="en-GB" sz="1700" dirty="0">
                <a:latin typeface="Calibri" pitchFamily="34" charset="0"/>
                <a:cs typeface="Calibri" pitchFamily="34" charset="0"/>
              </a:rPr>
              <a:t>have a duty of care to ensure that waste items are consigned to registered carriers, are </a:t>
            </a:r>
            <a:r>
              <a:rPr lang="en-GB" sz="1700" dirty="0" smtClean="0">
                <a:latin typeface="Calibri" pitchFamily="34" charset="0"/>
                <a:cs typeface="Calibri" pitchFamily="34" charset="0"/>
              </a:rPr>
              <a:t>properly stored</a:t>
            </a:r>
            <a:r>
              <a:rPr lang="en-GB" sz="1700" dirty="0">
                <a:latin typeface="Calibri" pitchFamily="34" charset="0"/>
                <a:cs typeface="Calibri" pitchFamily="34" charset="0"/>
              </a:rPr>
              <a:t>, and disposed of at appropriately licensed facilities. </a:t>
            </a:r>
            <a:r>
              <a:rPr lang="en-GB" sz="1700" dirty="0" smtClean="0">
                <a:latin typeface="Calibri" pitchFamily="34" charset="0"/>
                <a:cs typeface="Calibri" pitchFamily="34" charset="0"/>
              </a:rPr>
              <a:t>Staff within companies </a:t>
            </a:r>
            <a:r>
              <a:rPr lang="en-GB" sz="1700" dirty="0">
                <a:latin typeface="Calibri" pitchFamily="34" charset="0"/>
                <a:cs typeface="Calibri" pitchFamily="34" charset="0"/>
              </a:rPr>
              <a:t>who deal </a:t>
            </a:r>
            <a:r>
              <a:rPr lang="en-GB" sz="1700" dirty="0" smtClean="0">
                <a:latin typeface="Calibri" pitchFamily="34" charset="0"/>
                <a:cs typeface="Calibri" pitchFamily="34" charset="0"/>
              </a:rPr>
              <a:t>with environmental </a:t>
            </a:r>
            <a:r>
              <a:rPr lang="en-GB" sz="1700" dirty="0">
                <a:latin typeface="Calibri" pitchFamily="34" charset="0"/>
                <a:cs typeface="Calibri" pitchFamily="34" charset="0"/>
              </a:rPr>
              <a:t>waste matters can all be held accountable and face fines and in severe cases imprisonment if laws </a:t>
            </a:r>
            <a:r>
              <a:rPr lang="en-GB" sz="1700" dirty="0" smtClean="0">
                <a:latin typeface="Calibri" pitchFamily="34" charset="0"/>
                <a:cs typeface="Calibri" pitchFamily="34" charset="0"/>
              </a:rPr>
              <a:t>are broken</a:t>
            </a:r>
            <a:r>
              <a:rPr lang="en-GB" sz="1700" dirty="0">
                <a:latin typeface="Calibri" pitchFamily="34" charset="0"/>
                <a:cs typeface="Calibri" pitchFamily="34" charset="0"/>
              </a:rPr>
              <a:t>.</a:t>
            </a:r>
          </a:p>
          <a:p>
            <a:pPr marL="177800" indent="-163513"/>
            <a:r>
              <a:rPr lang="en-GB" sz="1700" b="1" dirty="0" smtClean="0">
                <a:latin typeface="Calibri" pitchFamily="34" charset="0"/>
                <a:cs typeface="Calibri" pitchFamily="34" charset="0"/>
              </a:rPr>
              <a:t>The </a:t>
            </a:r>
            <a:r>
              <a:rPr lang="en-GB" sz="1700" b="1" dirty="0">
                <a:latin typeface="Calibri" pitchFamily="34" charset="0"/>
                <a:cs typeface="Calibri" pitchFamily="34" charset="0"/>
              </a:rPr>
              <a:t>Data Protection Act </a:t>
            </a:r>
            <a:r>
              <a:rPr lang="en-GB" sz="1700" b="1" dirty="0" smtClean="0">
                <a:latin typeface="Calibri" pitchFamily="34" charset="0"/>
                <a:cs typeface="Calibri" pitchFamily="34" charset="0"/>
              </a:rPr>
              <a:t>1998 - </a:t>
            </a:r>
            <a:r>
              <a:rPr lang="en-GB" sz="1700" dirty="0" smtClean="0">
                <a:latin typeface="Calibri" pitchFamily="34" charset="0"/>
                <a:cs typeface="Calibri" pitchFamily="34" charset="0"/>
              </a:rPr>
              <a:t>The </a:t>
            </a:r>
            <a:r>
              <a:rPr lang="en-GB" sz="1700" dirty="0">
                <a:latin typeface="Calibri" pitchFamily="34" charset="0"/>
                <a:cs typeface="Calibri" pitchFamily="34" charset="0"/>
              </a:rPr>
              <a:t>Data Protection Act requires that all information collected by an </a:t>
            </a:r>
            <a:r>
              <a:rPr lang="en-GB" sz="1700" dirty="0" smtClean="0">
                <a:latin typeface="Calibri" pitchFamily="34" charset="0"/>
                <a:cs typeface="Calibri" pitchFamily="34" charset="0"/>
              </a:rPr>
              <a:t>Business </a:t>
            </a:r>
            <a:r>
              <a:rPr lang="en-GB" sz="1700" dirty="0">
                <a:latin typeface="Calibri" pitchFamily="34" charset="0"/>
                <a:cs typeface="Calibri" pitchFamily="34" charset="0"/>
              </a:rPr>
              <a:t>be destroyed when the media </a:t>
            </a:r>
            <a:r>
              <a:rPr lang="en-GB" sz="1700" dirty="0" smtClean="0">
                <a:latin typeface="Calibri" pitchFamily="34" charset="0"/>
                <a:cs typeface="Calibri" pitchFamily="34" charset="0"/>
              </a:rPr>
              <a:t>on which </a:t>
            </a:r>
            <a:r>
              <a:rPr lang="en-GB" sz="1700" dirty="0">
                <a:latin typeface="Calibri" pitchFamily="34" charset="0"/>
                <a:cs typeface="Calibri" pitchFamily="34" charset="0"/>
              </a:rPr>
              <a:t>it is stored becomes redundant. </a:t>
            </a:r>
            <a:r>
              <a:rPr lang="en-GB" sz="1700" dirty="0" smtClean="0">
                <a:latin typeface="Calibri" pitchFamily="34" charset="0"/>
                <a:cs typeface="Calibri" pitchFamily="34" charset="0"/>
              </a:rPr>
              <a:t>Businesses </a:t>
            </a:r>
            <a:r>
              <a:rPr lang="en-GB" sz="1700" dirty="0">
                <a:latin typeface="Calibri" pitchFamily="34" charset="0"/>
                <a:cs typeface="Calibri" pitchFamily="34" charset="0"/>
              </a:rPr>
              <a:t>and individuals within </a:t>
            </a:r>
            <a:r>
              <a:rPr lang="en-GB" sz="1700" dirty="0" smtClean="0">
                <a:latin typeface="Calibri" pitchFamily="34" charset="0"/>
                <a:cs typeface="Calibri" pitchFamily="34" charset="0"/>
              </a:rPr>
              <a:t>Businesses </a:t>
            </a:r>
            <a:r>
              <a:rPr lang="en-GB" sz="1700" dirty="0">
                <a:latin typeface="Calibri" pitchFamily="34" charset="0"/>
                <a:cs typeface="Calibri" pitchFamily="34" charset="0"/>
              </a:rPr>
              <a:t>have a duty of </a:t>
            </a:r>
            <a:r>
              <a:rPr lang="en-GB" sz="1700" dirty="0" smtClean="0">
                <a:latin typeface="Calibri" pitchFamily="34" charset="0"/>
                <a:cs typeface="Calibri" pitchFamily="34" charset="0"/>
              </a:rPr>
              <a:t>care obligation </a:t>
            </a:r>
            <a:r>
              <a:rPr lang="en-GB" sz="1700" dirty="0">
                <a:latin typeface="Calibri" pitchFamily="34" charset="0"/>
                <a:cs typeface="Calibri" pitchFamily="34" charset="0"/>
              </a:rPr>
              <a:t>to ensure that the confidential data they hold is not released in an unauthorised or accidental </a:t>
            </a:r>
            <a:r>
              <a:rPr lang="en-GB" sz="1700" dirty="0" smtClean="0">
                <a:latin typeface="Calibri" pitchFamily="34" charset="0"/>
                <a:cs typeface="Calibri" pitchFamily="34" charset="0"/>
              </a:rPr>
              <a:t>way, particularly </a:t>
            </a:r>
            <a:r>
              <a:rPr lang="en-GB" sz="1700" dirty="0">
                <a:latin typeface="Calibri" pitchFamily="34" charset="0"/>
                <a:cs typeface="Calibri" pitchFamily="34" charset="0"/>
              </a:rPr>
              <a:t>data relating to employees or customers. This includes storage media such as hard disk drives. </a:t>
            </a:r>
            <a:r>
              <a:rPr lang="en-GB" sz="1700" dirty="0" smtClean="0">
                <a:latin typeface="Calibri" pitchFamily="34" charset="0"/>
                <a:cs typeface="Calibri" pitchFamily="34" charset="0"/>
              </a:rPr>
              <a:t>Noncompliance can </a:t>
            </a:r>
            <a:r>
              <a:rPr lang="en-GB" sz="1700" dirty="0">
                <a:latin typeface="Calibri" pitchFamily="34" charset="0"/>
                <a:cs typeface="Calibri" pitchFamily="34" charset="0"/>
              </a:rPr>
              <a:t>lead to heavy fines, compensation for individuals whom have suffered unauthorised disclosure </a:t>
            </a:r>
            <a:r>
              <a:rPr lang="en-GB" sz="1700" dirty="0" smtClean="0">
                <a:latin typeface="Calibri" pitchFamily="34" charset="0"/>
                <a:cs typeface="Calibri" pitchFamily="34" charset="0"/>
              </a:rPr>
              <a:t>of confidential </a:t>
            </a:r>
            <a:r>
              <a:rPr lang="en-GB" sz="1700" dirty="0">
                <a:latin typeface="Calibri" pitchFamily="34" charset="0"/>
                <a:cs typeface="Calibri" pitchFamily="34" charset="0"/>
              </a:rPr>
              <a:t>data </a:t>
            </a:r>
            <a:r>
              <a:rPr lang="en-GB" sz="1700" dirty="0" smtClean="0">
                <a:latin typeface="Calibri" pitchFamily="34" charset="0"/>
                <a:cs typeface="Calibri" pitchFamily="34" charset="0"/>
              </a:rPr>
              <a:t>and </a:t>
            </a:r>
            <a:r>
              <a:rPr lang="en-GB" sz="1700" dirty="0">
                <a:latin typeface="Calibri" pitchFamily="34" charset="0"/>
                <a:cs typeface="Calibri" pitchFamily="34" charset="0"/>
              </a:rPr>
              <a:t>brand damaging media exposure. </a:t>
            </a:r>
            <a:endParaRPr lang="en-GB" sz="1700" dirty="0" smtClean="0">
              <a:latin typeface="Calibri" pitchFamily="34" charset="0"/>
              <a:cs typeface="Calibri" pitchFamily="34" charset="0"/>
            </a:endParaRPr>
          </a:p>
          <a:p>
            <a:pPr marL="177800" indent="-163513"/>
            <a:r>
              <a:rPr lang="en-GB" sz="1700" b="1" dirty="0" smtClean="0">
                <a:latin typeface="Calibri" pitchFamily="34" charset="0"/>
                <a:cs typeface="Calibri" pitchFamily="34" charset="0"/>
              </a:rPr>
              <a:t>The </a:t>
            </a:r>
            <a:r>
              <a:rPr lang="en-GB" sz="1700" b="1" dirty="0">
                <a:latin typeface="Calibri" pitchFamily="34" charset="0"/>
                <a:cs typeface="Calibri" pitchFamily="34" charset="0"/>
              </a:rPr>
              <a:t>Hazardous Waste Directive </a:t>
            </a:r>
            <a:r>
              <a:rPr lang="en-GB" sz="1700" b="1" dirty="0" smtClean="0">
                <a:latin typeface="Calibri" pitchFamily="34" charset="0"/>
                <a:cs typeface="Calibri" pitchFamily="34" charset="0"/>
              </a:rPr>
              <a:t>2005 - </a:t>
            </a:r>
            <a:r>
              <a:rPr lang="en-GB" sz="1700" dirty="0" smtClean="0">
                <a:latin typeface="Calibri" pitchFamily="34" charset="0"/>
                <a:cs typeface="Calibri" pitchFamily="34" charset="0"/>
              </a:rPr>
              <a:t>Since </a:t>
            </a:r>
            <a:r>
              <a:rPr lang="en-GB" sz="1700" dirty="0">
                <a:latin typeface="Calibri" pitchFamily="34" charset="0"/>
                <a:cs typeface="Calibri" pitchFamily="34" charset="0"/>
              </a:rPr>
              <a:t>July 2005, most producers of hazardous waste in England and Wales have been required to notify </a:t>
            </a:r>
            <a:r>
              <a:rPr lang="en-GB" sz="1700" dirty="0" smtClean="0">
                <a:latin typeface="Calibri" pitchFamily="34" charset="0"/>
                <a:cs typeface="Calibri" pitchFamily="34" charset="0"/>
              </a:rPr>
              <a:t>their premises </a:t>
            </a:r>
            <a:r>
              <a:rPr lang="en-GB" sz="1700" dirty="0">
                <a:latin typeface="Calibri" pitchFamily="34" charset="0"/>
                <a:cs typeface="Calibri" pitchFamily="34" charset="0"/>
              </a:rPr>
              <a:t>to the Environment Agency and register as a waste producer. A waste transfer note for hazardous </a:t>
            </a:r>
            <a:r>
              <a:rPr lang="en-GB" sz="1700" dirty="0" smtClean="0">
                <a:latin typeface="Calibri" pitchFamily="34" charset="0"/>
                <a:cs typeface="Calibri" pitchFamily="34" charset="0"/>
              </a:rPr>
              <a:t>waste should </a:t>
            </a:r>
            <a:r>
              <a:rPr lang="en-GB" sz="1700" dirty="0">
                <a:latin typeface="Calibri" pitchFamily="34" charset="0"/>
                <a:cs typeface="Calibri" pitchFamily="34" charset="0"/>
              </a:rPr>
              <a:t>be issued by the licensed collecting agent at the time of collection. </a:t>
            </a:r>
            <a:r>
              <a:rPr lang="en-GB" sz="1700" dirty="0" smtClean="0">
                <a:latin typeface="Calibri" pitchFamily="34" charset="0"/>
                <a:cs typeface="Calibri" pitchFamily="34" charset="0"/>
              </a:rPr>
              <a:t>This registration requirement </a:t>
            </a:r>
            <a:r>
              <a:rPr lang="en-GB" sz="1700" dirty="0">
                <a:latin typeface="Calibri" pitchFamily="34" charset="0"/>
                <a:cs typeface="Calibri" pitchFamily="34" charset="0"/>
              </a:rPr>
              <a:t>has replaced the need to pre-notify the Environment Agency of Special Waste movements. </a:t>
            </a:r>
            <a:endParaRPr lang="en-GB" sz="1700" dirty="0" smtClean="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200" dirty="0" smtClean="0">
                <a:latin typeface="Calibri" pitchFamily="34" charset="0"/>
                <a:cs typeface="Calibri" pitchFamily="34" charset="0"/>
              </a:rPr>
              <a:t>P4.7 </a:t>
            </a:r>
            <a:r>
              <a:rPr lang="en-GB" sz="2200" dirty="0" smtClean="0">
                <a:latin typeface="Calibri" pitchFamily="34" charset="0"/>
                <a:cs typeface="Calibri" pitchFamily="34" charset="0"/>
              </a:rPr>
              <a:t>– </a:t>
            </a:r>
            <a:r>
              <a:rPr lang="en-GB" sz="2200" dirty="0" smtClean="0">
                <a:latin typeface="Calibri" pitchFamily="34" charset="0"/>
                <a:cs typeface="Calibri" pitchFamily="34" charset="0"/>
              </a:rPr>
              <a:t>Perform </a:t>
            </a:r>
            <a:r>
              <a:rPr lang="en-GB" sz="2200" dirty="0">
                <a:latin typeface="Calibri" pitchFamily="34" charset="0"/>
                <a:cs typeface="Calibri" pitchFamily="34" charset="0"/>
              </a:rPr>
              <a:t>routine </a:t>
            </a:r>
            <a:r>
              <a:rPr lang="en-GB" sz="2200" dirty="0" smtClean="0">
                <a:latin typeface="Calibri" pitchFamily="34" charset="0"/>
                <a:cs typeface="Calibri" pitchFamily="34" charset="0"/>
              </a:rPr>
              <a:t>Housekeeping </a:t>
            </a:r>
            <a:r>
              <a:rPr lang="en-GB" sz="2200" dirty="0">
                <a:latin typeface="Calibri" pitchFamily="34" charset="0"/>
                <a:cs typeface="Calibri" pitchFamily="34" charset="0"/>
              </a:rPr>
              <a:t>on </a:t>
            </a:r>
            <a:r>
              <a:rPr lang="en-GB" sz="2200" dirty="0" smtClean="0">
                <a:latin typeface="Calibri" pitchFamily="34" charset="0"/>
                <a:cs typeface="Calibri" pitchFamily="34" charset="0"/>
              </a:rPr>
              <a:t>Computer Systems - Disposal </a:t>
            </a:r>
            <a:endParaRPr lang="en-GB" sz="2200" dirty="0">
              <a:latin typeface="Calibri" pitchFamily="34" charset="0"/>
              <a:cs typeface="Calibri" pitchFamily="34" charset="0"/>
            </a:endParaRPr>
          </a:p>
        </p:txBody>
      </p:sp>
    </p:spTree>
    <p:extLst>
      <p:ext uri="{BB962C8B-B14F-4D97-AF65-F5344CB8AC3E}">
        <p14:creationId xmlns:p14="http://schemas.microsoft.com/office/powerpoint/2010/main" val="5568612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400600"/>
          </a:xfrm>
        </p:spPr>
        <p:txBody>
          <a:bodyPr>
            <a:noAutofit/>
          </a:bodyPr>
          <a:lstStyle/>
          <a:p>
            <a:pPr marL="273050" indent="-246063"/>
            <a:r>
              <a:rPr lang="en-GB" sz="1500" b="1" dirty="0" smtClean="0">
                <a:latin typeface="Calibri" pitchFamily="34" charset="0"/>
                <a:cs typeface="Calibri" pitchFamily="34" charset="0"/>
              </a:rPr>
              <a:t>The </a:t>
            </a:r>
            <a:r>
              <a:rPr lang="en-GB" sz="1500" b="1" dirty="0">
                <a:latin typeface="Calibri" pitchFamily="34" charset="0"/>
                <a:cs typeface="Calibri" pitchFamily="34" charset="0"/>
              </a:rPr>
              <a:t>Waste Electronic &amp; Electrical Equipment Directive (WEEE</a:t>
            </a:r>
            <a:r>
              <a:rPr lang="en-GB" sz="1500" b="1" dirty="0" smtClean="0">
                <a:latin typeface="Calibri" pitchFamily="34" charset="0"/>
                <a:cs typeface="Calibri" pitchFamily="34" charset="0"/>
              </a:rPr>
              <a:t>) - </a:t>
            </a:r>
            <a:r>
              <a:rPr lang="en-GB" sz="1500" dirty="0" smtClean="0">
                <a:latin typeface="Calibri" pitchFamily="34" charset="0"/>
                <a:cs typeface="Calibri" pitchFamily="34" charset="0"/>
              </a:rPr>
              <a:t>Waste </a:t>
            </a:r>
            <a:r>
              <a:rPr lang="en-GB" sz="1500" dirty="0">
                <a:latin typeface="Calibri" pitchFamily="34" charset="0"/>
                <a:cs typeface="Calibri" pitchFamily="34" charset="0"/>
              </a:rPr>
              <a:t>electrical and electronic equipment (WEEE) is the fastest growing element in the municipal waste </a:t>
            </a:r>
            <a:r>
              <a:rPr lang="en-GB" sz="1500" dirty="0" smtClean="0">
                <a:latin typeface="Calibri" pitchFamily="34" charset="0"/>
                <a:cs typeface="Calibri" pitchFamily="34" charset="0"/>
              </a:rPr>
              <a:t>business. There </a:t>
            </a:r>
            <a:r>
              <a:rPr lang="en-GB" sz="1500" dirty="0">
                <a:latin typeface="Calibri" pitchFamily="34" charset="0"/>
                <a:cs typeface="Calibri" pitchFamily="34" charset="0"/>
              </a:rPr>
              <a:t>are many hazardous substances used in IT equipment including lead, cadmium, mercury, bromine </a:t>
            </a:r>
            <a:r>
              <a:rPr lang="en-GB" sz="1500" dirty="0" smtClean="0">
                <a:latin typeface="Calibri" pitchFamily="34" charset="0"/>
                <a:cs typeface="Calibri" pitchFamily="34" charset="0"/>
              </a:rPr>
              <a:t>compounds and </a:t>
            </a:r>
            <a:r>
              <a:rPr lang="en-GB" sz="1500" dirty="0">
                <a:latin typeface="Calibri" pitchFamily="34" charset="0"/>
                <a:cs typeface="Calibri" pitchFamily="34" charset="0"/>
              </a:rPr>
              <a:t>arsenic.</a:t>
            </a:r>
          </a:p>
          <a:p>
            <a:pPr marL="273050" indent="-246063"/>
            <a:r>
              <a:rPr lang="en-GB" sz="1500" dirty="0">
                <a:latin typeface="Calibri" pitchFamily="34" charset="0"/>
                <a:cs typeface="Calibri" pitchFamily="34" charset="0"/>
              </a:rPr>
              <a:t>The WEEE Directive aims to minimise the impacts of electrical and electronic equipment on the environment </a:t>
            </a:r>
            <a:r>
              <a:rPr lang="en-GB" sz="1500" dirty="0" smtClean="0">
                <a:latin typeface="Calibri" pitchFamily="34" charset="0"/>
                <a:cs typeface="Calibri" pitchFamily="34" charset="0"/>
              </a:rPr>
              <a:t>during their </a:t>
            </a:r>
            <a:r>
              <a:rPr lang="en-GB" sz="1500" dirty="0">
                <a:latin typeface="Calibri" pitchFamily="34" charset="0"/>
                <a:cs typeface="Calibri" pitchFamily="34" charset="0"/>
              </a:rPr>
              <a:t>life times and when they become waste. It applies to a huge spectrum of products. It encourages and </a:t>
            </a:r>
            <a:r>
              <a:rPr lang="en-GB" sz="1500" dirty="0" smtClean="0">
                <a:latin typeface="Calibri" pitchFamily="34" charset="0"/>
                <a:cs typeface="Calibri" pitchFamily="34" charset="0"/>
              </a:rPr>
              <a:t>sets criteria </a:t>
            </a:r>
            <a:r>
              <a:rPr lang="en-GB" sz="1500" dirty="0">
                <a:latin typeface="Calibri" pitchFamily="34" charset="0"/>
                <a:cs typeface="Calibri" pitchFamily="34" charset="0"/>
              </a:rPr>
              <a:t>for the collection, treatment, recycling and recovery of waste electrical and electronic equipment.</a:t>
            </a:r>
          </a:p>
          <a:p>
            <a:pPr marL="273050" indent="-246063"/>
            <a:r>
              <a:rPr lang="en-GB" sz="1500" dirty="0" smtClean="0">
                <a:latin typeface="Calibri" pitchFamily="34" charset="0"/>
                <a:cs typeface="Calibri" pitchFamily="34" charset="0"/>
              </a:rPr>
              <a:t>Under this Directive </a:t>
            </a:r>
            <a:r>
              <a:rPr lang="en-GB" sz="1500" dirty="0">
                <a:latin typeface="Calibri" pitchFamily="34" charset="0"/>
                <a:cs typeface="Calibri" pitchFamily="34" charset="0"/>
              </a:rPr>
              <a:t>anything that requires an electrical current to flow though it to operate has to be recycled in accordance </a:t>
            </a:r>
            <a:r>
              <a:rPr lang="en-GB" sz="1500" dirty="0" smtClean="0">
                <a:latin typeface="Calibri" pitchFamily="34" charset="0"/>
                <a:cs typeface="Calibri" pitchFamily="34" charset="0"/>
              </a:rPr>
              <a:t>with the </a:t>
            </a:r>
            <a:r>
              <a:rPr lang="en-GB" sz="1500" dirty="0">
                <a:latin typeface="Calibri" pitchFamily="34" charset="0"/>
                <a:cs typeface="Calibri" pitchFamily="34" charset="0"/>
              </a:rPr>
              <a:t>standards set out in the Directive. This includes all I.T. equipment. As an example of how this might affect </a:t>
            </a:r>
            <a:r>
              <a:rPr lang="en-GB" sz="1500" dirty="0" smtClean="0">
                <a:latin typeface="Calibri" pitchFamily="34" charset="0"/>
                <a:cs typeface="Calibri" pitchFamily="34" charset="0"/>
              </a:rPr>
              <a:t>a Business, </a:t>
            </a:r>
            <a:r>
              <a:rPr lang="en-GB" sz="1500" dirty="0">
                <a:latin typeface="Calibri" pitchFamily="34" charset="0"/>
                <a:cs typeface="Calibri" pitchFamily="34" charset="0"/>
              </a:rPr>
              <a:t>any company that disposes of more than 200kg (or 15 CRT monitors put simply) of electrical </a:t>
            </a:r>
            <a:r>
              <a:rPr lang="en-GB" sz="1500" dirty="0" smtClean="0">
                <a:latin typeface="Calibri" pitchFamily="34" charset="0"/>
                <a:cs typeface="Calibri" pitchFamily="34" charset="0"/>
              </a:rPr>
              <a:t>equipment annually</a:t>
            </a:r>
            <a:r>
              <a:rPr lang="en-GB" sz="1500" dirty="0">
                <a:latin typeface="Calibri" pitchFamily="34" charset="0"/>
                <a:cs typeface="Calibri" pitchFamily="34" charset="0"/>
              </a:rPr>
              <a:t>, now has a legal obligation to ensure redundant electronic equipment is disposed of in line with the </a:t>
            </a:r>
            <a:r>
              <a:rPr lang="en-GB" sz="1500" dirty="0" smtClean="0">
                <a:latin typeface="Calibri" pitchFamily="34" charset="0"/>
                <a:cs typeface="Calibri" pitchFamily="34" charset="0"/>
              </a:rPr>
              <a:t>WEEE.</a:t>
            </a:r>
          </a:p>
          <a:p>
            <a:pPr marL="273050" indent="-246063"/>
            <a:r>
              <a:rPr lang="en-GB" sz="1500" b="1" dirty="0" smtClean="0">
                <a:latin typeface="Calibri" pitchFamily="34" charset="0"/>
                <a:cs typeface="Calibri" pitchFamily="34" charset="0"/>
              </a:rPr>
              <a:t>Landfill Regulations 2002 - </a:t>
            </a:r>
            <a:r>
              <a:rPr lang="en-GB" sz="1500" dirty="0" smtClean="0">
                <a:latin typeface="Calibri" pitchFamily="34" charset="0"/>
                <a:cs typeface="Calibri" pitchFamily="34" charset="0"/>
              </a:rPr>
              <a:t>The 2002 Landfill Directive has set tighter standards on wastes that can go to landfill. These standards are called waste acceptance criteria (WAC) and applied to hazardous waste from July 2005.</a:t>
            </a:r>
          </a:p>
          <a:p>
            <a:pPr marL="273050" indent="-246063"/>
            <a:r>
              <a:rPr lang="en-GB" sz="1500" dirty="0" smtClean="0">
                <a:latin typeface="Calibri" pitchFamily="34" charset="0"/>
                <a:cs typeface="Calibri" pitchFamily="34" charset="0"/>
              </a:rPr>
              <a:t>The WAC set leaching and other limit values that components of the waste stream must meet in order to be accepted at landfill sites. This is in addition to the ban on 'co-disposal' of Hazardous Waste and Non-Hazardous Waste in landfill sites since July 2005. The Environment Agency has noted a reduction in the amount of hazardous waste going to landfill as a result of the Landfill Directive and as such, the legislative framework is driving greater waste minimisation and recovery.</a:t>
            </a:r>
          </a:p>
          <a:p>
            <a:pPr marL="26987" indent="0">
              <a:buNone/>
            </a:pPr>
            <a:r>
              <a:rPr lang="en-GB" sz="1500" b="1" dirty="0" smtClean="0">
                <a:solidFill>
                  <a:schemeClr val="dk1"/>
                </a:solidFill>
                <a:latin typeface="Calibri" pitchFamily="34" charset="0"/>
                <a:cs typeface="Calibri" pitchFamily="34" charset="0"/>
              </a:rPr>
              <a:t>P4.7 </a:t>
            </a:r>
            <a:r>
              <a:rPr lang="en-GB" sz="1500" b="1" dirty="0">
                <a:solidFill>
                  <a:schemeClr val="dk1"/>
                </a:solidFill>
                <a:latin typeface="Calibri" pitchFamily="34" charset="0"/>
                <a:cs typeface="Calibri" pitchFamily="34" charset="0"/>
              </a:rPr>
              <a:t>– Task </a:t>
            </a:r>
            <a:r>
              <a:rPr lang="en-GB" sz="1500" b="1" dirty="0" smtClean="0">
                <a:solidFill>
                  <a:schemeClr val="dk1"/>
                </a:solidFill>
                <a:latin typeface="Calibri" pitchFamily="34" charset="0"/>
                <a:cs typeface="Calibri" pitchFamily="34" charset="0"/>
              </a:rPr>
              <a:t>12 </a:t>
            </a:r>
            <a:r>
              <a:rPr lang="en-GB" sz="1500" b="1" dirty="0">
                <a:solidFill>
                  <a:schemeClr val="dk1"/>
                </a:solidFill>
                <a:latin typeface="Calibri" pitchFamily="34" charset="0"/>
                <a:cs typeface="Calibri" pitchFamily="34" charset="0"/>
              </a:rPr>
              <a:t>– </a:t>
            </a:r>
            <a:r>
              <a:rPr lang="en-GB" sz="1500" dirty="0">
                <a:solidFill>
                  <a:schemeClr val="dk1"/>
                </a:solidFill>
                <a:latin typeface="Calibri" pitchFamily="34" charset="0"/>
                <a:cs typeface="Calibri" pitchFamily="34" charset="0"/>
              </a:rPr>
              <a:t>Discuss </a:t>
            </a:r>
            <a:r>
              <a:rPr lang="en-GB" sz="1500" dirty="0" smtClean="0">
                <a:solidFill>
                  <a:schemeClr val="dk1"/>
                </a:solidFill>
                <a:latin typeface="Calibri" pitchFamily="34" charset="0"/>
                <a:cs typeface="Calibri" pitchFamily="34" charset="0"/>
              </a:rPr>
              <a:t>the legal procedures </a:t>
            </a:r>
            <a:r>
              <a:rPr lang="en-GB" sz="1500" dirty="0">
                <a:solidFill>
                  <a:schemeClr val="dk1"/>
                </a:solidFill>
                <a:latin typeface="Calibri" pitchFamily="34" charset="0"/>
                <a:cs typeface="Calibri" pitchFamily="34" charset="0"/>
              </a:rPr>
              <a:t>for disposing of old equipment and the merits </a:t>
            </a:r>
            <a:r>
              <a:rPr lang="en-GB" sz="1500" dirty="0" smtClean="0">
                <a:solidFill>
                  <a:schemeClr val="dk1"/>
                </a:solidFill>
                <a:latin typeface="Calibri" pitchFamily="34" charset="0"/>
                <a:cs typeface="Calibri" pitchFamily="34" charset="0"/>
              </a:rPr>
              <a:t>and pitfalls for </a:t>
            </a:r>
            <a:r>
              <a:rPr lang="en-GB" sz="1500" dirty="0">
                <a:solidFill>
                  <a:schemeClr val="dk1"/>
                </a:solidFill>
                <a:latin typeface="Calibri" pitchFamily="34" charset="0"/>
                <a:cs typeface="Calibri" pitchFamily="34" charset="0"/>
              </a:rPr>
              <a:t>your businesses of </a:t>
            </a:r>
            <a:r>
              <a:rPr lang="en-GB" sz="1500" dirty="0" smtClean="0">
                <a:solidFill>
                  <a:schemeClr val="dk1"/>
                </a:solidFill>
                <a:latin typeface="Calibri" pitchFamily="34" charset="0"/>
                <a:cs typeface="Calibri" pitchFamily="34" charset="0"/>
              </a:rPr>
              <a:t>legal compliance and disobedience.</a:t>
            </a:r>
            <a:endParaRPr lang="en-GB" sz="1500" dirty="0">
              <a:latin typeface="Calibri" pitchFamily="34" charset="0"/>
              <a:cs typeface="Calibri" pitchFamily="34" charset="0"/>
            </a:endParaRPr>
          </a:p>
          <a:p>
            <a:pPr marL="273050" indent="-246063"/>
            <a:endParaRPr lang="en-GB" sz="1500" dirty="0" smtClean="0">
              <a:latin typeface="Calibri" pitchFamily="34" charset="0"/>
              <a:cs typeface="Calibri" pitchFamily="34" charset="0"/>
            </a:endParaRPr>
          </a:p>
          <a:p>
            <a:pPr marL="273050" indent="-246063"/>
            <a:endParaRPr lang="en-GB" sz="15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200" dirty="0" smtClean="0">
                <a:latin typeface="Calibri" pitchFamily="34" charset="0"/>
                <a:cs typeface="Calibri" pitchFamily="34" charset="0"/>
              </a:rPr>
              <a:t>P4.7 </a:t>
            </a:r>
            <a:r>
              <a:rPr lang="en-GB" sz="2200" dirty="0" smtClean="0">
                <a:latin typeface="Calibri" pitchFamily="34" charset="0"/>
                <a:cs typeface="Calibri" pitchFamily="34" charset="0"/>
              </a:rPr>
              <a:t>– </a:t>
            </a:r>
            <a:r>
              <a:rPr lang="en-GB" sz="2200" dirty="0" smtClean="0">
                <a:latin typeface="Calibri" pitchFamily="34" charset="0"/>
                <a:cs typeface="Calibri" pitchFamily="34" charset="0"/>
              </a:rPr>
              <a:t>Perform </a:t>
            </a:r>
            <a:r>
              <a:rPr lang="en-GB" sz="2200" dirty="0">
                <a:latin typeface="Calibri" pitchFamily="34" charset="0"/>
                <a:cs typeface="Calibri" pitchFamily="34" charset="0"/>
              </a:rPr>
              <a:t>routine </a:t>
            </a:r>
            <a:r>
              <a:rPr lang="en-GB" sz="2200" dirty="0" smtClean="0">
                <a:latin typeface="Calibri" pitchFamily="34" charset="0"/>
                <a:cs typeface="Calibri" pitchFamily="34" charset="0"/>
              </a:rPr>
              <a:t>Housekeeping </a:t>
            </a:r>
            <a:r>
              <a:rPr lang="en-GB" sz="2200" dirty="0">
                <a:latin typeface="Calibri" pitchFamily="34" charset="0"/>
                <a:cs typeface="Calibri" pitchFamily="34" charset="0"/>
              </a:rPr>
              <a:t>on </a:t>
            </a:r>
            <a:r>
              <a:rPr lang="en-GB" sz="2200" dirty="0" smtClean="0">
                <a:latin typeface="Calibri" pitchFamily="34" charset="0"/>
                <a:cs typeface="Calibri" pitchFamily="34" charset="0"/>
              </a:rPr>
              <a:t>Computer Systems - Disposal </a:t>
            </a:r>
            <a:endParaRPr lang="en-GB" sz="2200" dirty="0">
              <a:latin typeface="Calibri" pitchFamily="34" charset="0"/>
              <a:cs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314077118"/>
              </p:ext>
            </p:extLst>
          </p:nvPr>
        </p:nvGraphicFramePr>
        <p:xfrm>
          <a:off x="179512" y="6021288"/>
          <a:ext cx="8784975" cy="457200"/>
        </p:xfrm>
        <a:graphic>
          <a:graphicData uri="http://schemas.openxmlformats.org/drawingml/2006/table">
            <a:tbl>
              <a:tblPr firstRow="1" bandRow="1">
                <a:tableStyleId>{5C22544A-7EE6-4342-B048-85BDC9FD1C3A}</a:tableStyleId>
              </a:tblPr>
              <a:tblGrid>
                <a:gridCol w="1512168"/>
                <a:gridCol w="1512168"/>
                <a:gridCol w="1656184"/>
                <a:gridCol w="2347460"/>
                <a:gridCol w="1756995"/>
              </a:tblGrid>
              <a:tr h="370840">
                <a:tc>
                  <a:txBody>
                    <a:bodyPr/>
                    <a:lstStyle/>
                    <a:p>
                      <a:pPr algn="ctr"/>
                      <a:r>
                        <a:rPr lang="en-GB" sz="1200" b="1" dirty="0" smtClean="0">
                          <a:latin typeface="Calibri" pitchFamily="34" charset="0"/>
                          <a:cs typeface="Calibri" pitchFamily="34" charset="0"/>
                        </a:rPr>
                        <a:t>Environmental Protection Act 1990 </a:t>
                      </a:r>
                      <a:endParaRPr lang="en-GB" sz="1200" dirty="0">
                        <a:latin typeface="Calibri" pitchFamily="34" charset="0"/>
                        <a:cs typeface="Calibri" pitchFamily="34" charset="0"/>
                      </a:endParaRPr>
                    </a:p>
                  </a:txBody>
                  <a:tcPr/>
                </a:tc>
                <a:tc>
                  <a:txBody>
                    <a:bodyPr/>
                    <a:lstStyle/>
                    <a:p>
                      <a:pPr algn="ctr"/>
                      <a:r>
                        <a:rPr lang="en-GB" sz="1200" b="1" dirty="0" smtClean="0">
                          <a:latin typeface="Calibri" pitchFamily="34" charset="0"/>
                          <a:cs typeface="Calibri" pitchFamily="34" charset="0"/>
                        </a:rPr>
                        <a:t>The Data Protection Act 1998 </a:t>
                      </a:r>
                      <a:endParaRPr lang="en-GB" sz="1200" dirty="0">
                        <a:latin typeface="Calibri" pitchFamily="34" charset="0"/>
                        <a:cs typeface="Calibri" pitchFamily="34" charset="0"/>
                      </a:endParaRPr>
                    </a:p>
                  </a:txBody>
                  <a:tcPr/>
                </a:tc>
                <a:tc>
                  <a:txBody>
                    <a:bodyPr/>
                    <a:lstStyle/>
                    <a:p>
                      <a:pPr algn="ctr"/>
                      <a:r>
                        <a:rPr lang="en-GB" sz="1200" b="1" dirty="0" smtClean="0">
                          <a:latin typeface="Calibri" pitchFamily="34" charset="0"/>
                          <a:cs typeface="Calibri" pitchFamily="34" charset="0"/>
                        </a:rPr>
                        <a:t>The Hazardous Waste Directive 2005 </a:t>
                      </a:r>
                      <a:endParaRPr lang="en-GB" sz="1200" dirty="0">
                        <a:latin typeface="Calibri" pitchFamily="34" charset="0"/>
                        <a:cs typeface="Calibri" pitchFamily="34" charset="0"/>
                      </a:endParaRPr>
                    </a:p>
                  </a:txBody>
                  <a:tcPr/>
                </a:tc>
                <a:tc>
                  <a:txBody>
                    <a:bodyPr/>
                    <a:lstStyle/>
                    <a:p>
                      <a:pPr algn="ctr"/>
                      <a:r>
                        <a:rPr lang="en-GB" sz="1200" b="1" dirty="0" smtClean="0">
                          <a:latin typeface="Calibri" pitchFamily="34" charset="0"/>
                          <a:cs typeface="Calibri" pitchFamily="34" charset="0"/>
                        </a:rPr>
                        <a:t>The Waste Electronic &amp; Electrical Equipment Directive (WEEE</a:t>
                      </a:r>
                      <a:endParaRPr lang="en-GB" sz="1200" dirty="0">
                        <a:latin typeface="Calibri" pitchFamily="34" charset="0"/>
                        <a:cs typeface="Calibri" pitchFamily="34" charset="0"/>
                      </a:endParaRPr>
                    </a:p>
                  </a:txBody>
                  <a:tcPr/>
                </a:tc>
                <a:tc>
                  <a:txBody>
                    <a:bodyPr/>
                    <a:lstStyle/>
                    <a:p>
                      <a:pPr algn="ctr"/>
                      <a:r>
                        <a:rPr lang="en-GB" sz="1200" b="1" dirty="0" smtClean="0">
                          <a:latin typeface="Calibri" pitchFamily="34" charset="0"/>
                          <a:cs typeface="Calibri" pitchFamily="34" charset="0"/>
                        </a:rPr>
                        <a:t>Landfill Regulations 2002 </a:t>
                      </a:r>
                      <a:endParaRPr lang="en-GB" sz="1200"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12699831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760640"/>
          </a:xfrm>
        </p:spPr>
        <p:txBody>
          <a:bodyPr>
            <a:noAutofit/>
          </a:bodyPr>
          <a:lstStyle/>
          <a:p>
            <a:pPr marL="0" indent="0">
              <a:buNone/>
            </a:pPr>
            <a:r>
              <a:rPr lang="en-GB" sz="1500" b="1" dirty="0">
                <a:latin typeface="Calibri" pitchFamily="34" charset="0"/>
                <a:cs typeface="Calibri" pitchFamily="34" charset="0"/>
              </a:rPr>
              <a:t>P4.1 – Task 01 – </a:t>
            </a:r>
            <a:r>
              <a:rPr lang="en-GB" sz="1500" dirty="0">
                <a:latin typeface="Calibri" pitchFamily="34" charset="0"/>
                <a:cs typeface="Calibri" pitchFamily="34" charset="0"/>
              </a:rPr>
              <a:t>Explain the purpose and effect routine Technical maintenance will have on a computer and the benefits of these to a user.</a:t>
            </a:r>
          </a:p>
          <a:p>
            <a:pPr marL="0" indent="0">
              <a:buNone/>
            </a:pPr>
            <a:r>
              <a:rPr lang="en-GB" sz="1500" b="1" dirty="0">
                <a:solidFill>
                  <a:schemeClr val="dk1"/>
                </a:solidFill>
                <a:latin typeface="Calibri" pitchFamily="34" charset="0"/>
                <a:cs typeface="Calibri" pitchFamily="34" charset="0"/>
              </a:rPr>
              <a:t>P4.1 – Task 02 – </a:t>
            </a:r>
            <a:r>
              <a:rPr lang="en-GB" sz="1500" dirty="0">
                <a:solidFill>
                  <a:schemeClr val="dk1"/>
                </a:solidFill>
                <a:latin typeface="Calibri" pitchFamily="34" charset="0"/>
                <a:cs typeface="Calibri" pitchFamily="34" charset="0"/>
              </a:rPr>
              <a:t>Produce a guide with examples on how you undertook routine Technical maintenance tasks on a standalone computer system.</a:t>
            </a:r>
            <a:endParaRPr lang="en-GB" sz="1500" dirty="0">
              <a:latin typeface="Calibri" pitchFamily="34" charset="0"/>
              <a:cs typeface="Calibri" pitchFamily="34" charset="0"/>
            </a:endParaRPr>
          </a:p>
          <a:p>
            <a:pPr marL="0" indent="0">
              <a:spcBef>
                <a:spcPts val="0"/>
              </a:spcBef>
              <a:buNone/>
            </a:pPr>
            <a:r>
              <a:rPr lang="en-GB" sz="1500" b="1" dirty="0" smtClean="0">
                <a:latin typeface="Calibri" pitchFamily="34" charset="0"/>
                <a:cs typeface="Calibri" pitchFamily="34" charset="0"/>
              </a:rPr>
              <a:t>P4.2 </a:t>
            </a:r>
            <a:r>
              <a:rPr lang="en-GB" sz="1500" b="1" dirty="0">
                <a:latin typeface="Calibri" pitchFamily="34" charset="0"/>
                <a:cs typeface="Calibri" pitchFamily="34" charset="0"/>
              </a:rPr>
              <a:t>– Task 03 – </a:t>
            </a:r>
            <a:r>
              <a:rPr lang="en-GB" sz="1500" dirty="0">
                <a:latin typeface="Calibri" pitchFamily="34" charset="0"/>
                <a:cs typeface="Calibri" pitchFamily="34" charset="0"/>
              </a:rPr>
              <a:t>Explain the purpose and effect routine Backup Storage will have on a computer and the benefits of these to a user.</a:t>
            </a:r>
          </a:p>
          <a:p>
            <a:pPr marL="0" indent="0">
              <a:spcBef>
                <a:spcPts val="0"/>
              </a:spcBef>
              <a:buNone/>
            </a:pPr>
            <a:r>
              <a:rPr lang="en-GB" sz="1500" b="1" dirty="0" smtClean="0">
                <a:latin typeface="Calibri" pitchFamily="34" charset="0"/>
                <a:cs typeface="Calibri" pitchFamily="34" charset="0"/>
              </a:rPr>
              <a:t>P4.2 </a:t>
            </a:r>
            <a:r>
              <a:rPr lang="en-GB" sz="1500" b="1" dirty="0">
                <a:latin typeface="Calibri" pitchFamily="34" charset="0"/>
                <a:cs typeface="Calibri" pitchFamily="34" charset="0"/>
              </a:rPr>
              <a:t>– Task 04 - </a:t>
            </a:r>
            <a:r>
              <a:rPr lang="en-GB" sz="1500" dirty="0">
                <a:latin typeface="Calibri" pitchFamily="34" charset="0"/>
                <a:cs typeface="Calibri" pitchFamily="34" charset="0"/>
              </a:rPr>
              <a:t>Configure the system for updates and program backups in accordance to Acceptance and forward planning procedures.</a:t>
            </a:r>
          </a:p>
          <a:p>
            <a:pPr marL="0" indent="0">
              <a:spcBef>
                <a:spcPts val="0"/>
              </a:spcBef>
              <a:buNone/>
            </a:pPr>
            <a:r>
              <a:rPr lang="en-GB" sz="1500" b="1" dirty="0" smtClean="0">
                <a:latin typeface="Calibri" pitchFamily="34" charset="0"/>
                <a:cs typeface="Calibri" pitchFamily="34" charset="0"/>
              </a:rPr>
              <a:t>P4.3 </a:t>
            </a:r>
            <a:r>
              <a:rPr lang="en-GB" sz="1500" b="1" dirty="0">
                <a:latin typeface="Calibri" pitchFamily="34" charset="0"/>
                <a:cs typeface="Calibri" pitchFamily="34" charset="0"/>
              </a:rPr>
              <a:t>– Task 05 – </a:t>
            </a:r>
            <a:r>
              <a:rPr lang="en-GB" sz="1500" dirty="0">
                <a:latin typeface="Calibri" pitchFamily="34" charset="0"/>
                <a:cs typeface="Calibri" pitchFamily="34" charset="0"/>
              </a:rPr>
              <a:t>Explain the purpose and effect routine Physical maintenance will have on a computer and the benefits to a user.</a:t>
            </a:r>
          </a:p>
          <a:p>
            <a:pPr marL="0" indent="0">
              <a:spcBef>
                <a:spcPts val="0"/>
              </a:spcBef>
              <a:buNone/>
            </a:pPr>
            <a:r>
              <a:rPr lang="en-GB" sz="1500" b="1" dirty="0">
                <a:solidFill>
                  <a:schemeClr val="dk1"/>
                </a:solidFill>
                <a:latin typeface="Calibri" pitchFamily="34" charset="0"/>
                <a:cs typeface="Calibri" pitchFamily="34" charset="0"/>
              </a:rPr>
              <a:t>P4.3 – Task 06 – </a:t>
            </a:r>
            <a:r>
              <a:rPr lang="en-GB" sz="1500" dirty="0">
                <a:solidFill>
                  <a:schemeClr val="dk1"/>
                </a:solidFill>
                <a:latin typeface="Calibri" pitchFamily="34" charset="0"/>
                <a:cs typeface="Calibri" pitchFamily="34" charset="0"/>
              </a:rPr>
              <a:t>Produce a guide with examples on how you undertook routine Physical maintenance tasks on a standalone computer system.</a:t>
            </a:r>
            <a:endParaRPr lang="en-GB" sz="1500" dirty="0">
              <a:latin typeface="Calibri" pitchFamily="34" charset="0"/>
              <a:cs typeface="Calibri" pitchFamily="34" charset="0"/>
            </a:endParaRPr>
          </a:p>
          <a:p>
            <a:pPr marL="0" indent="0">
              <a:buNone/>
            </a:pPr>
            <a:r>
              <a:rPr lang="en-GB" sz="1500" b="1" dirty="0">
                <a:latin typeface="Calibri" pitchFamily="34" charset="0"/>
                <a:cs typeface="Calibri" pitchFamily="34" charset="0"/>
              </a:rPr>
              <a:t>P4.4 – Task 07 – </a:t>
            </a:r>
            <a:r>
              <a:rPr lang="en-GB" sz="1500" dirty="0">
                <a:latin typeface="Calibri" pitchFamily="34" charset="0"/>
                <a:cs typeface="Calibri" pitchFamily="34" charset="0"/>
              </a:rPr>
              <a:t>Explain the purpose and effect </a:t>
            </a:r>
            <a:r>
              <a:rPr lang="en-GB" sz="1500" dirty="0" smtClean="0">
                <a:latin typeface="Calibri" pitchFamily="34" charset="0"/>
                <a:cs typeface="Calibri" pitchFamily="34" charset="0"/>
              </a:rPr>
              <a:t>of </a:t>
            </a:r>
            <a:r>
              <a:rPr lang="en-GB" sz="1500" dirty="0">
                <a:latin typeface="Calibri" pitchFamily="34" charset="0"/>
                <a:cs typeface="Calibri" pitchFamily="34" charset="0"/>
              </a:rPr>
              <a:t>replacing consumables will have on a computer and the benefits of these to a user.</a:t>
            </a:r>
          </a:p>
          <a:p>
            <a:pPr marL="0" indent="0">
              <a:buNone/>
            </a:pPr>
            <a:r>
              <a:rPr lang="en-GB" sz="1500" b="1" dirty="0">
                <a:solidFill>
                  <a:schemeClr val="dk1"/>
                </a:solidFill>
                <a:latin typeface="Calibri" pitchFamily="34" charset="0"/>
                <a:cs typeface="Calibri" pitchFamily="34" charset="0"/>
              </a:rPr>
              <a:t>P4.4 – Task 08 – </a:t>
            </a:r>
            <a:r>
              <a:rPr lang="en-GB" sz="1500" dirty="0">
                <a:solidFill>
                  <a:schemeClr val="dk1"/>
                </a:solidFill>
                <a:latin typeface="Calibri" pitchFamily="34" charset="0"/>
                <a:cs typeface="Calibri" pitchFamily="34" charset="0"/>
              </a:rPr>
              <a:t>Produce a guide with examples on how you would go about replacing consumables such as Printer Cartridges in a Business environment.</a:t>
            </a:r>
            <a:endParaRPr lang="en-GB" sz="1500" dirty="0">
              <a:latin typeface="Calibri" pitchFamily="34" charset="0"/>
              <a:cs typeface="Calibri" pitchFamily="34" charset="0"/>
            </a:endParaRPr>
          </a:p>
          <a:p>
            <a:pPr marL="0" indent="0">
              <a:buNone/>
            </a:pPr>
            <a:r>
              <a:rPr lang="en-GB" sz="1500" b="1" dirty="0" smtClean="0">
                <a:latin typeface="Calibri" pitchFamily="34" charset="0"/>
                <a:cs typeface="Calibri" pitchFamily="34" charset="0"/>
              </a:rPr>
              <a:t>P4.5 </a:t>
            </a:r>
            <a:r>
              <a:rPr lang="en-GB" sz="1500" b="1" dirty="0">
                <a:latin typeface="Calibri" pitchFamily="34" charset="0"/>
                <a:cs typeface="Calibri" pitchFamily="34" charset="0"/>
              </a:rPr>
              <a:t>– Task 09 – </a:t>
            </a:r>
            <a:r>
              <a:rPr lang="en-GB" sz="1500" dirty="0">
                <a:latin typeface="Calibri" pitchFamily="34" charset="0"/>
                <a:cs typeface="Calibri" pitchFamily="34" charset="0"/>
              </a:rPr>
              <a:t>Explain the purpose and effect routine component replacement policies will have on a computer and the benefits of these to a user.</a:t>
            </a:r>
          </a:p>
          <a:p>
            <a:pPr marL="0" indent="0">
              <a:buNone/>
            </a:pPr>
            <a:r>
              <a:rPr lang="en-GB" sz="1500" b="1" dirty="0">
                <a:solidFill>
                  <a:schemeClr val="dk1"/>
                </a:solidFill>
                <a:latin typeface="Calibri" pitchFamily="34" charset="0"/>
                <a:cs typeface="Calibri" pitchFamily="34" charset="0"/>
              </a:rPr>
              <a:t>P4.5 – Task 10 – </a:t>
            </a:r>
            <a:r>
              <a:rPr lang="en-GB" sz="1500" dirty="0">
                <a:solidFill>
                  <a:schemeClr val="dk1"/>
                </a:solidFill>
                <a:latin typeface="Calibri" pitchFamily="34" charset="0"/>
                <a:cs typeface="Calibri" pitchFamily="34" charset="0"/>
              </a:rPr>
              <a:t>Produce a guide with examples on how you undertook at least two component replacement tasks on a standalone computer system and explain how you took the above issues into consideration.</a:t>
            </a:r>
            <a:endParaRPr lang="en-GB" sz="1500" dirty="0">
              <a:latin typeface="Calibri" pitchFamily="34" charset="0"/>
              <a:cs typeface="Calibri" pitchFamily="34" charset="0"/>
            </a:endParaRPr>
          </a:p>
          <a:p>
            <a:pPr marL="0" lvl="1" indent="0">
              <a:spcBef>
                <a:spcPts val="0"/>
              </a:spcBef>
              <a:buNone/>
            </a:pPr>
            <a:r>
              <a:rPr lang="en-GB" sz="1500" b="1" dirty="0" smtClean="0">
                <a:solidFill>
                  <a:schemeClr val="dk1"/>
                </a:solidFill>
                <a:latin typeface="Calibri" pitchFamily="34" charset="0"/>
                <a:cs typeface="Calibri" pitchFamily="34" charset="0"/>
              </a:rPr>
              <a:t>P4.6 </a:t>
            </a:r>
            <a:r>
              <a:rPr lang="en-GB" sz="1500" b="1" dirty="0">
                <a:solidFill>
                  <a:schemeClr val="dk1"/>
                </a:solidFill>
                <a:latin typeface="Calibri" pitchFamily="34" charset="0"/>
                <a:cs typeface="Calibri" pitchFamily="34" charset="0"/>
              </a:rPr>
              <a:t>– Task 11 – </a:t>
            </a:r>
            <a:r>
              <a:rPr lang="en-GB" sz="1500" dirty="0">
                <a:solidFill>
                  <a:schemeClr val="dk1"/>
                </a:solidFill>
                <a:latin typeface="Calibri" pitchFamily="34" charset="0"/>
                <a:cs typeface="Calibri" pitchFamily="34" charset="0"/>
              </a:rPr>
              <a:t>Discuss </a:t>
            </a:r>
            <a:r>
              <a:rPr lang="en-GB" sz="1500" dirty="0" smtClean="0">
                <a:solidFill>
                  <a:schemeClr val="dk1"/>
                </a:solidFill>
                <a:latin typeface="Calibri" pitchFamily="34" charset="0"/>
                <a:cs typeface="Calibri" pitchFamily="34" charset="0"/>
              </a:rPr>
              <a:t>the </a:t>
            </a:r>
            <a:r>
              <a:rPr lang="en-GB" sz="1500" dirty="0">
                <a:solidFill>
                  <a:schemeClr val="dk1"/>
                </a:solidFill>
                <a:latin typeface="Calibri" pitchFamily="34" charset="0"/>
                <a:cs typeface="Calibri" pitchFamily="34" charset="0"/>
              </a:rPr>
              <a:t>organisational procedures for disposing of old equipment and the merits for your businesses of each procedure.</a:t>
            </a:r>
            <a:endParaRPr lang="en-GB" sz="1500" dirty="0">
              <a:latin typeface="Calibri" pitchFamily="34" charset="0"/>
              <a:cs typeface="Calibri" pitchFamily="34" charset="0"/>
            </a:endParaRPr>
          </a:p>
          <a:p>
            <a:pPr marL="0" lvl="1" indent="0">
              <a:spcBef>
                <a:spcPts val="0"/>
              </a:spcBef>
              <a:buNone/>
            </a:pPr>
            <a:r>
              <a:rPr lang="en-GB" sz="1500" b="1" dirty="0" smtClean="0">
                <a:solidFill>
                  <a:schemeClr val="dk1"/>
                </a:solidFill>
                <a:latin typeface="Calibri" pitchFamily="34" charset="0"/>
                <a:cs typeface="Calibri" pitchFamily="34" charset="0"/>
              </a:rPr>
              <a:t>P4.7 </a:t>
            </a:r>
            <a:r>
              <a:rPr lang="en-GB" sz="1500" b="1" dirty="0">
                <a:solidFill>
                  <a:schemeClr val="dk1"/>
                </a:solidFill>
                <a:latin typeface="Calibri" pitchFamily="34" charset="0"/>
                <a:cs typeface="Calibri" pitchFamily="34" charset="0"/>
              </a:rPr>
              <a:t>– Task 12 – </a:t>
            </a:r>
            <a:r>
              <a:rPr lang="en-GB" sz="1500" dirty="0">
                <a:solidFill>
                  <a:schemeClr val="dk1"/>
                </a:solidFill>
                <a:latin typeface="Calibri" pitchFamily="34" charset="0"/>
                <a:cs typeface="Calibri" pitchFamily="34" charset="0"/>
              </a:rPr>
              <a:t>Discuss </a:t>
            </a:r>
            <a:r>
              <a:rPr lang="en-GB" sz="1500" dirty="0" smtClean="0">
                <a:solidFill>
                  <a:schemeClr val="dk1"/>
                </a:solidFill>
                <a:latin typeface="Calibri" pitchFamily="34" charset="0"/>
                <a:cs typeface="Calibri" pitchFamily="34" charset="0"/>
              </a:rPr>
              <a:t>the </a:t>
            </a:r>
            <a:r>
              <a:rPr lang="en-GB" sz="1500" dirty="0">
                <a:solidFill>
                  <a:schemeClr val="dk1"/>
                </a:solidFill>
                <a:latin typeface="Calibri" pitchFamily="34" charset="0"/>
                <a:cs typeface="Calibri" pitchFamily="34" charset="0"/>
              </a:rPr>
              <a:t>legal procedures for disposing of old equipment and the merits and pitfalls for your businesses of legal compliance and disobedience</a:t>
            </a:r>
            <a:r>
              <a:rPr lang="en-GB" sz="1500" dirty="0" smtClean="0">
                <a:solidFill>
                  <a:schemeClr val="dk1"/>
                </a:solidFill>
                <a:latin typeface="Calibri" pitchFamily="34" charset="0"/>
                <a:cs typeface="Calibri" pitchFamily="34" charset="0"/>
              </a:rPr>
              <a:t>.</a:t>
            </a:r>
            <a:endParaRPr lang="en-GB" sz="15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3600" dirty="0" smtClean="0"/>
              <a:t>LO3 </a:t>
            </a:r>
            <a:r>
              <a:rPr lang="en-GB" sz="3600" dirty="0" smtClean="0"/>
              <a:t>- Assessment </a:t>
            </a:r>
            <a:r>
              <a:rPr lang="en-GB" sz="3600" dirty="0"/>
              <a:t>Task </a:t>
            </a:r>
            <a:r>
              <a:rPr lang="en-GB" sz="3600" dirty="0" smtClean="0"/>
              <a:t>List</a:t>
            </a:r>
            <a:endParaRPr lang="en-GB" sz="3200" dirty="0"/>
          </a:p>
        </p:txBody>
      </p:sp>
    </p:spTree>
    <p:extLst>
      <p:ext uri="{BB962C8B-B14F-4D97-AF65-F5344CB8AC3E}">
        <p14:creationId xmlns:p14="http://schemas.microsoft.com/office/powerpoint/2010/main" val="32614500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12968" cy="5760640"/>
          </a:xfrm>
        </p:spPr>
        <p:txBody>
          <a:bodyPr>
            <a:noAutofit/>
          </a:bodyPr>
          <a:lstStyle/>
          <a:p>
            <a:pPr marL="365125" indent="-365125"/>
            <a:r>
              <a:rPr lang="en-GB" sz="2800" dirty="0" smtClean="0">
                <a:latin typeface="Calibri" pitchFamily="34" charset="0"/>
                <a:cs typeface="Calibri" pitchFamily="34" charset="0"/>
              </a:rPr>
              <a:t>This </a:t>
            </a:r>
            <a:r>
              <a:rPr lang="en-GB" sz="2800" dirty="0">
                <a:latin typeface="Calibri" pitchFamily="34" charset="0"/>
                <a:cs typeface="Calibri" pitchFamily="34" charset="0"/>
              </a:rPr>
              <a:t>unit will give learners an understanding of the role of an IT services practitioner. Learners will identify that in the role the IT services practitioner has to be able to make good judgement based on advantages and disadvantages of any planned changes to a company </a:t>
            </a:r>
            <a:r>
              <a:rPr lang="en-GB" sz="2800" dirty="0" smtClean="0">
                <a:latin typeface="Calibri" pitchFamily="34" charset="0"/>
                <a:cs typeface="Calibri" pitchFamily="34" charset="0"/>
              </a:rPr>
              <a:t>system.</a:t>
            </a:r>
          </a:p>
          <a:p>
            <a:pPr marL="365125" indent="-365125"/>
            <a:r>
              <a:rPr lang="en-GB" sz="2800" dirty="0" smtClean="0">
                <a:latin typeface="Calibri" pitchFamily="34" charset="0"/>
                <a:cs typeface="Calibri" pitchFamily="34" charset="0"/>
              </a:rPr>
              <a:t>The </a:t>
            </a:r>
            <a:r>
              <a:rPr lang="en-GB" sz="2800" dirty="0">
                <a:latin typeface="Calibri" pitchFamily="34" charset="0"/>
                <a:cs typeface="Calibri" pitchFamily="34" charset="0"/>
              </a:rPr>
              <a:t>practitioner will have to be able to monitor and balance the improvements/ maintenance to the computer system, without the company having too much disruption. </a:t>
            </a:r>
          </a:p>
          <a:p>
            <a:pPr marL="365125" indent="-365125"/>
            <a:r>
              <a:rPr lang="en-GB" sz="2800" dirty="0">
                <a:latin typeface="Calibri" pitchFamily="34" charset="0"/>
                <a:cs typeface="Calibri" pitchFamily="34" charset="0"/>
              </a:rPr>
              <a:t>The aim of this unit is to introduce learners to the role and responsibilities of an IT practitioner with a focus on the field of computer systems maintenance.</a:t>
            </a:r>
            <a:endParaRPr lang="en-GB" sz="2800" i="1"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600" dirty="0" smtClean="0"/>
              <a:t>Unit 11 – Maintaining Computer Systems - Scenario</a:t>
            </a:r>
            <a:endParaRPr lang="en-GB" sz="2600" dirty="0"/>
          </a:p>
        </p:txBody>
      </p:sp>
    </p:spTree>
    <p:extLst>
      <p:ext uri="{BB962C8B-B14F-4D97-AF65-F5344CB8AC3E}">
        <p14:creationId xmlns:p14="http://schemas.microsoft.com/office/powerpoint/2010/main" val="3384140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647825746"/>
              </p:ext>
            </p:extLst>
          </p:nvPr>
        </p:nvGraphicFramePr>
        <p:xfrm>
          <a:off x="179512" y="764704"/>
          <a:ext cx="8784976" cy="5501640"/>
        </p:xfrm>
        <a:graphic>
          <a:graphicData uri="http://schemas.openxmlformats.org/drawingml/2006/table">
            <a:tbl>
              <a:tblPr firstRow="1" bandRow="1">
                <a:tableStyleId>{5C22544A-7EE6-4342-B048-85BDC9FD1C3A}</a:tableStyleId>
              </a:tblPr>
              <a:tblGrid>
                <a:gridCol w="432043"/>
                <a:gridCol w="1656189"/>
                <a:gridCol w="432048"/>
                <a:gridCol w="2016224"/>
                <a:gridCol w="2232248"/>
                <a:gridCol w="2016224"/>
              </a:tblGrid>
              <a:tr h="783784">
                <a:tc gridSpan="2">
                  <a:txBody>
                    <a:bodyPr/>
                    <a:lstStyle/>
                    <a:p>
                      <a:r>
                        <a:rPr kumimoji="0" lang="en-GB" sz="1100" u="none" strike="noStrike" kern="1200" baseline="0" dirty="0" smtClean="0">
                          <a:latin typeface="Calibri" pitchFamily="34" charset="0"/>
                          <a:cs typeface="Calibri" pitchFamily="34" charset="0"/>
                        </a:rPr>
                        <a:t>Learning Outcome (LO) </a:t>
                      </a:r>
                    </a:p>
                    <a:p>
                      <a:r>
                        <a:rPr kumimoji="0" lang="en-GB" sz="1100" u="none" strike="noStrike" kern="1200" baseline="0" dirty="0" smtClean="0">
                          <a:latin typeface="Calibri" pitchFamily="34" charset="0"/>
                          <a:cs typeface="Calibri" pitchFamily="34" charset="0"/>
                        </a:rPr>
                        <a:t>The learner will:</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gridSpan="2">
                  <a:txBody>
                    <a:bodyPr/>
                    <a:lstStyle/>
                    <a:p>
                      <a:r>
                        <a:rPr kumimoji="0" lang="en-GB" sz="1100" u="none" strike="noStrike" kern="1200" baseline="0" dirty="0" smtClean="0">
                          <a:latin typeface="Calibri" pitchFamily="34" charset="0"/>
                          <a:cs typeface="Calibri" pitchFamily="34" charset="0"/>
                        </a:rPr>
                        <a:t>Pass </a:t>
                      </a:r>
                    </a:p>
                    <a:p>
                      <a:r>
                        <a:rPr kumimoji="0" lang="en-GB" sz="1100" u="none" strike="noStrike" kern="1200" baseline="0" dirty="0" smtClean="0">
                          <a:latin typeface="Calibri" pitchFamily="34" charset="0"/>
                          <a:cs typeface="Calibri" pitchFamily="34" charset="0"/>
                        </a:rPr>
                        <a:t>The assessment criteria are the pass requirements for this unit. </a:t>
                      </a:r>
                    </a:p>
                    <a:p>
                      <a:r>
                        <a:rPr kumimoji="0" lang="en-GB" sz="1100" u="none" strike="noStrike" kern="1200" baseline="0" dirty="0" smtClean="0">
                          <a:latin typeface="Calibri" pitchFamily="34" charset="0"/>
                          <a:cs typeface="Calibri" pitchFamily="34" charset="0"/>
                        </a:rPr>
                        <a:t>The learner can: </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a:txBody>
                    <a:bodyPr/>
                    <a:lstStyle/>
                    <a:p>
                      <a:r>
                        <a:rPr kumimoji="0" lang="en-GB" sz="1100" u="none" strike="noStrike" kern="1200" baseline="0" dirty="0" smtClean="0">
                          <a:latin typeface="Calibri" pitchFamily="34" charset="0"/>
                          <a:cs typeface="Calibri" pitchFamily="34" charset="0"/>
                        </a:rPr>
                        <a:t>Merit </a:t>
                      </a:r>
                    </a:p>
                    <a:p>
                      <a:r>
                        <a:rPr kumimoji="0" lang="en-GB" sz="1100" u="none" strike="noStrike" kern="1200" baseline="0" dirty="0" smtClean="0">
                          <a:latin typeface="Calibri" pitchFamily="34" charset="0"/>
                          <a:cs typeface="Calibri" pitchFamily="34" charset="0"/>
                        </a:rPr>
                        <a:t>For merit the evidence must show that, in addition to the pass criteria, the learner is able to: </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c>
                  <a:txBody>
                    <a:bodyPr/>
                    <a:lstStyle/>
                    <a:p>
                      <a:r>
                        <a:rPr kumimoji="0" lang="en-GB" sz="1100" u="none" strike="noStrike" kern="1200" baseline="0" dirty="0" smtClean="0">
                          <a:latin typeface="Calibri" pitchFamily="34" charset="0"/>
                          <a:cs typeface="Calibri" pitchFamily="34" charset="0"/>
                        </a:rPr>
                        <a:t>Distinction </a:t>
                      </a:r>
                    </a:p>
                    <a:p>
                      <a:r>
                        <a:rPr kumimoji="0" lang="en-GB" sz="1100" u="none" strike="noStrike" kern="1200" baseline="0" dirty="0" smtClean="0">
                          <a:latin typeface="Calibri" pitchFamily="34" charset="0"/>
                          <a:cs typeface="Calibri" pitchFamily="34" charset="0"/>
                        </a:rPr>
                        <a:t>For distinction the evidence must show that, in addition to the pass and merit criteria, the learner is able to: </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r>
              <a:tr h="579120">
                <a:tc rowSpan="2">
                  <a:txBody>
                    <a:bodyPr/>
                    <a:lstStyle/>
                    <a:p>
                      <a:r>
                        <a:rPr lang="en-GB" sz="1200" smtClean="0">
                          <a:latin typeface="Calibri" pitchFamily="34" charset="0"/>
                          <a:cs typeface="Calibri" pitchFamily="34" charset="0"/>
                        </a:rPr>
                        <a:t>1</a:t>
                      </a:r>
                      <a:endParaRPr lang="en-GB" sz="1200" dirty="0">
                        <a:latin typeface="Calibri" pitchFamily="34" charset="0"/>
                        <a:cs typeface="Calibri" pitchFamily="34" charset="0"/>
                      </a:endParaRPr>
                    </a:p>
                  </a:txBody>
                  <a:tcPr/>
                </a:tc>
                <a:tc rowSpan="2">
                  <a:txBody>
                    <a:bodyPr/>
                    <a:lstStyle/>
                    <a:p>
                      <a:r>
                        <a:rPr kumimoji="0" lang="en-GB" sz="1200" u="none" strike="noStrike" kern="1200" baseline="0" dirty="0" smtClean="0">
                          <a:latin typeface="Calibri" pitchFamily="34" charset="0"/>
                          <a:cs typeface="Calibri" pitchFamily="34" charset="0"/>
                        </a:rPr>
                        <a:t>Understand the</a:t>
                      </a:r>
                    </a:p>
                    <a:p>
                      <a:r>
                        <a:rPr kumimoji="0" lang="en-GB" sz="1200" u="none" strike="noStrike" kern="1200" baseline="0" dirty="0" smtClean="0">
                          <a:latin typeface="Calibri" pitchFamily="34" charset="0"/>
                          <a:cs typeface="Calibri" pitchFamily="34" charset="0"/>
                        </a:rPr>
                        <a:t>Organisational issues </a:t>
                      </a:r>
                      <a:r>
                        <a:rPr kumimoji="0" lang="en-GB" sz="1200" u="none" strike="noStrike" kern="1200" baseline="0" dirty="0" smtClean="0">
                          <a:latin typeface="Calibri" pitchFamily="34" charset="0"/>
                          <a:cs typeface="Calibri" pitchFamily="34" charset="0"/>
                        </a:rPr>
                        <a:t>related to computer system maintenance</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lang="en-GB" sz="1200" dirty="0" smtClean="0">
                          <a:latin typeface="Calibri" pitchFamily="34" charset="0"/>
                          <a:cs typeface="Calibri" pitchFamily="34" charset="0"/>
                        </a:rPr>
                        <a:t>P1</a:t>
                      </a:r>
                      <a:endParaRPr lang="en-GB" sz="1200" b="0" dirty="0">
                        <a:latin typeface="Calibri" pitchFamily="34" charset="0"/>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Explain the issues </a:t>
                      </a:r>
                      <a:r>
                        <a:rPr kumimoji="0" lang="en-GB" sz="1200" u="none" strike="noStrike" kern="1200" baseline="0" dirty="0" smtClean="0">
                          <a:latin typeface="Calibri" pitchFamily="34" charset="0"/>
                          <a:cs typeface="Calibri" pitchFamily="34" charset="0"/>
                        </a:rPr>
                        <a:t>Businesses </a:t>
                      </a:r>
                      <a:r>
                        <a:rPr kumimoji="0" lang="en-GB" sz="1200" u="none" strike="noStrike" kern="1200" baseline="0" dirty="0" smtClean="0">
                          <a:latin typeface="Calibri" pitchFamily="34" charset="0"/>
                          <a:cs typeface="Calibri" pitchFamily="34" charset="0"/>
                        </a:rPr>
                        <a:t>must consider when planning computer systems Maintenance</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r>
              <a:tr h="579120">
                <a:tc vMerge="1">
                  <a:txBody>
                    <a:bodyPr/>
                    <a:lstStyle/>
                    <a:p>
                      <a:endParaRPr lang="en-GB"/>
                    </a:p>
                  </a:txBody>
                  <a:tcPr/>
                </a:tc>
                <a:tc vMerge="1">
                  <a:txBody>
                    <a:bodyPr/>
                    <a:lstStyle/>
                    <a:p>
                      <a:endParaRPr lang="en-GB"/>
                    </a:p>
                  </a:txBody>
                  <a:tcPr/>
                </a:tc>
                <a:tc>
                  <a:txBody>
                    <a:bodyPr/>
                    <a:lstStyle/>
                    <a:p>
                      <a:r>
                        <a:rPr lang="en-GB" sz="1200" dirty="0" smtClean="0">
                          <a:latin typeface="Calibri" pitchFamily="34" charset="0"/>
                          <a:cs typeface="Calibri" pitchFamily="34" charset="0"/>
                        </a:rPr>
                        <a:t>P2</a:t>
                      </a:r>
                      <a:endParaRPr lang="en-GB" sz="1200" b="0" dirty="0">
                        <a:latin typeface="Calibri" pitchFamily="34" charset="0"/>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Assess the health and safety risks facing the practitioner when maintaining computer</a:t>
                      </a:r>
                    </a:p>
                    <a:p>
                      <a:r>
                        <a:rPr kumimoji="0" lang="en-GB" sz="1200" u="none" strike="noStrike" kern="1200" baseline="0" dirty="0" smtClean="0">
                          <a:latin typeface="Calibri" pitchFamily="34" charset="0"/>
                          <a:cs typeface="Calibri" pitchFamily="34" charset="0"/>
                        </a:rPr>
                        <a:t>Systems</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M1 - Identify the precautions that should be taken during routine</a:t>
                      </a:r>
                    </a:p>
                    <a:p>
                      <a:r>
                        <a:rPr kumimoji="0" lang="en-GB" sz="1200" u="none" strike="noStrike" kern="1200" baseline="0" dirty="0" smtClean="0">
                          <a:latin typeface="Calibri" pitchFamily="34" charset="0"/>
                          <a:cs typeface="Calibri" pitchFamily="34" charset="0"/>
                        </a:rPr>
                        <a:t>maintenance procedures</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r>
              <a:tr h="281163">
                <a:tc>
                  <a:txBody>
                    <a:bodyPr/>
                    <a:lstStyle/>
                    <a:p>
                      <a:r>
                        <a:rPr lang="en-GB" sz="1200" dirty="0" smtClean="0">
                          <a:latin typeface="Calibri" pitchFamily="34" charset="0"/>
                          <a:cs typeface="Calibri" pitchFamily="34" charset="0"/>
                        </a:rPr>
                        <a:t>2</a:t>
                      </a:r>
                      <a:endParaRPr lang="en-GB" sz="1200" dirty="0">
                        <a:latin typeface="Calibri" pitchFamily="34" charset="0"/>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Know how to plan</a:t>
                      </a:r>
                    </a:p>
                    <a:p>
                      <a:r>
                        <a:rPr kumimoji="0" lang="en-GB" sz="1200" u="none" strike="noStrike" kern="1200" baseline="0" dirty="0" smtClean="0">
                          <a:latin typeface="Calibri" pitchFamily="34" charset="0"/>
                          <a:cs typeface="Calibri" pitchFamily="34" charset="0"/>
                        </a:rPr>
                        <a:t>computer system</a:t>
                      </a:r>
                    </a:p>
                    <a:p>
                      <a:r>
                        <a:rPr kumimoji="0" lang="en-GB" sz="1200" u="none" strike="noStrike" kern="1200" baseline="0" dirty="0" smtClean="0">
                          <a:latin typeface="Calibri" pitchFamily="34" charset="0"/>
                          <a:cs typeface="Calibri" pitchFamily="34" charset="0"/>
                        </a:rPr>
                        <a:t>Maintenance</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lang="en-GB" sz="1200" dirty="0" smtClean="0">
                          <a:latin typeface="Calibri" pitchFamily="34" charset="0"/>
                          <a:cs typeface="Calibri" pitchFamily="34" charset="0"/>
                        </a:rPr>
                        <a:t>P3</a:t>
                      </a:r>
                      <a:endParaRPr lang="en-GB" sz="1200" b="0" dirty="0">
                        <a:latin typeface="Calibri" pitchFamily="34" charset="0"/>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Describe a planning technique that can be used to schedule</a:t>
                      </a:r>
                    </a:p>
                    <a:p>
                      <a:r>
                        <a:rPr kumimoji="0" lang="en-GB" sz="1200" u="none" strike="noStrike" kern="1200" baseline="0" dirty="0" smtClean="0">
                          <a:latin typeface="Calibri" pitchFamily="34" charset="0"/>
                          <a:cs typeface="Calibri" pitchFamily="34" charset="0"/>
                        </a:rPr>
                        <a:t>maintenance activities</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M2 - Create a plan for</a:t>
                      </a:r>
                    </a:p>
                    <a:p>
                      <a:r>
                        <a:rPr kumimoji="0" lang="en-GB" sz="1200" u="none" strike="noStrike" kern="1200" baseline="0" dirty="0" smtClean="0">
                          <a:latin typeface="Calibri" pitchFamily="34" charset="0"/>
                          <a:cs typeface="Calibri" pitchFamily="34" charset="0"/>
                        </a:rPr>
                        <a:t>scheduled maintenance</a:t>
                      </a:r>
                    </a:p>
                    <a:p>
                      <a:r>
                        <a:rPr kumimoji="0" lang="en-GB" sz="1200" u="none" strike="noStrike" kern="1200" baseline="0" dirty="0" smtClean="0">
                          <a:latin typeface="Calibri" pitchFamily="34" charset="0"/>
                          <a:cs typeface="Calibri" pitchFamily="34" charset="0"/>
                        </a:rPr>
                        <a:t>Activities</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D1 - Explain the benefits to an </a:t>
                      </a:r>
                      <a:r>
                        <a:rPr kumimoji="0" lang="en-GB" sz="1200" u="none" strike="noStrike" kern="1200" baseline="0" dirty="0" smtClean="0">
                          <a:latin typeface="Calibri" pitchFamily="34" charset="0"/>
                          <a:cs typeface="Calibri" pitchFamily="34" charset="0"/>
                        </a:rPr>
                        <a:t>Business </a:t>
                      </a:r>
                      <a:r>
                        <a:rPr kumimoji="0" lang="en-GB" sz="1200" u="none" strike="noStrike" kern="1200" baseline="0" dirty="0" smtClean="0">
                          <a:latin typeface="Calibri" pitchFamily="34" charset="0"/>
                          <a:cs typeface="Calibri" pitchFamily="34" charset="0"/>
                        </a:rPr>
                        <a:t>of regular</a:t>
                      </a:r>
                    </a:p>
                    <a:p>
                      <a:r>
                        <a:rPr kumimoji="0" lang="en-GB" sz="1200" u="none" strike="noStrike" kern="1200" baseline="0" dirty="0" smtClean="0">
                          <a:latin typeface="Calibri" pitchFamily="34" charset="0"/>
                          <a:cs typeface="Calibri" pitchFamily="34" charset="0"/>
                        </a:rPr>
                        <a:t>maintenance activities</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r>
              <a:tr h="324036">
                <a:tc>
                  <a:txBody>
                    <a:bodyPr/>
                    <a:lstStyle/>
                    <a:p>
                      <a:r>
                        <a:rPr lang="en-GB" sz="1200" dirty="0" smtClean="0">
                          <a:latin typeface="Calibri" pitchFamily="34" charset="0"/>
                          <a:cs typeface="Calibri" pitchFamily="34" charset="0"/>
                        </a:rPr>
                        <a:t>3</a:t>
                      </a:r>
                      <a:endParaRPr lang="en-GB" sz="1200" dirty="0">
                        <a:latin typeface="Calibri" pitchFamily="34" charset="0"/>
                        <a:cs typeface="Calibri" pitchFamily="34" charset="0"/>
                      </a:endParaRPr>
                    </a:p>
                  </a:txBody>
                  <a:tcPr>
                    <a:solidFill>
                      <a:srgbClr val="FFC000"/>
                    </a:solidFill>
                  </a:tcPr>
                </a:tc>
                <a:tc>
                  <a:txBody>
                    <a:bodyPr/>
                    <a:lstStyle/>
                    <a:p>
                      <a:r>
                        <a:rPr kumimoji="0" lang="en-GB" sz="1200" u="none" strike="noStrike" kern="1200" baseline="0" dirty="0" smtClean="0">
                          <a:latin typeface="Calibri" pitchFamily="34" charset="0"/>
                          <a:cs typeface="Calibri" pitchFamily="34" charset="0"/>
                        </a:rPr>
                        <a:t>Be able to perform routine housekeeping on computer systems</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r>
                        <a:rPr lang="en-GB" sz="1200" dirty="0" smtClean="0">
                          <a:latin typeface="Calibri" pitchFamily="34" charset="0"/>
                          <a:cs typeface="Calibri" pitchFamily="34" charset="0"/>
                        </a:rPr>
                        <a:t>P4</a:t>
                      </a:r>
                      <a:endParaRPr lang="en-GB" sz="1200" b="0" dirty="0">
                        <a:latin typeface="Calibri" pitchFamily="34" charset="0"/>
                        <a:cs typeface="Calibri" pitchFamily="34" charset="0"/>
                      </a:endParaRPr>
                    </a:p>
                  </a:txBody>
                  <a:tcPr>
                    <a:solidFill>
                      <a:srgbClr val="FFC000"/>
                    </a:solidFill>
                  </a:tcPr>
                </a:tc>
                <a:tc>
                  <a:txBody>
                    <a:bodyPr/>
                    <a:lstStyle/>
                    <a:p>
                      <a:r>
                        <a:rPr kumimoji="0" lang="en-GB" sz="1200" u="none" strike="noStrike" kern="1200" baseline="0" dirty="0" smtClean="0">
                          <a:latin typeface="Calibri" pitchFamily="34" charset="0"/>
                          <a:cs typeface="Calibri" pitchFamily="34" charset="0"/>
                        </a:rPr>
                        <a:t>Perform routine housekeeping on a computer system</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endParaRPr kumimoji="0" lang="en-GB" sz="12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endParaRPr kumimoji="0" lang="en-GB" sz="12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r>
              <a:tr h="162018">
                <a:tc rowSpan="2">
                  <a:txBody>
                    <a:bodyPr/>
                    <a:lstStyle/>
                    <a:p>
                      <a:r>
                        <a:rPr lang="en-GB" sz="1200" dirty="0" smtClean="0">
                          <a:latin typeface="Calibri" pitchFamily="34" charset="0"/>
                          <a:cs typeface="Calibri" pitchFamily="34" charset="0"/>
                        </a:rPr>
                        <a:t>4</a:t>
                      </a:r>
                      <a:endParaRPr lang="en-GB" sz="1200" dirty="0">
                        <a:latin typeface="Calibri" pitchFamily="34" charset="0"/>
                        <a:cs typeface="Calibri" pitchFamily="34" charset="0"/>
                      </a:endParaRPr>
                    </a:p>
                  </a:txBody>
                  <a:tcPr/>
                </a:tc>
                <a:tc rowSpan="2">
                  <a:txBody>
                    <a:bodyPr/>
                    <a:lstStyle/>
                    <a:p>
                      <a:r>
                        <a:rPr kumimoji="0" lang="en-GB" sz="1200" u="none" strike="noStrike" kern="1200" baseline="0" dirty="0" smtClean="0">
                          <a:latin typeface="Calibri" pitchFamily="34" charset="0"/>
                          <a:cs typeface="Calibri" pitchFamily="34" charset="0"/>
                        </a:rPr>
                        <a:t>Be able to monitor and improve systems</a:t>
                      </a:r>
                    </a:p>
                    <a:p>
                      <a:r>
                        <a:rPr kumimoji="0" lang="en-GB" sz="1200" u="none" strike="noStrike" kern="1200" baseline="0" dirty="0" smtClean="0">
                          <a:latin typeface="Calibri" pitchFamily="34" charset="0"/>
                          <a:cs typeface="Calibri" pitchFamily="34" charset="0"/>
                        </a:rPr>
                        <a:t>Performance</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lang="en-GB" sz="1200" dirty="0" smtClean="0">
                          <a:latin typeface="Calibri" pitchFamily="34" charset="0"/>
                          <a:cs typeface="Calibri" pitchFamily="34" charset="0"/>
                        </a:rPr>
                        <a:t>P5</a:t>
                      </a:r>
                      <a:endParaRPr lang="en-GB" sz="1200" b="0" dirty="0">
                        <a:latin typeface="Calibri" pitchFamily="34" charset="0"/>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Use monitoring tools to assess system Performance</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r>
              <a:tr h="162018">
                <a:tc vMerge="1">
                  <a:txBody>
                    <a:bodyPr/>
                    <a:lstStyle/>
                    <a:p>
                      <a:endParaRPr lang="en-GB"/>
                    </a:p>
                  </a:txBody>
                  <a:tcPr/>
                </a:tc>
                <a:tc vMerge="1">
                  <a:txBody>
                    <a:bodyPr/>
                    <a:lstStyle/>
                    <a:p>
                      <a:endParaRPr kumimoji="0" lang="en-GB" sz="15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lang="en-GB" sz="1200" dirty="0" smtClean="0">
                          <a:latin typeface="Calibri" pitchFamily="34" charset="0"/>
                          <a:cs typeface="Calibri" pitchFamily="34" charset="0"/>
                        </a:rPr>
                        <a:t>P6</a:t>
                      </a:r>
                      <a:endParaRPr lang="en-GB" sz="1200" b="0" dirty="0">
                        <a:latin typeface="Calibri" pitchFamily="34" charset="0"/>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Improve a system by upgrading hardware and software</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M3 - Test the functionality of the system after upgrade</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D2 - Compare the improvements and restrictions of the upgraded system against the original installation</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r>
            </a:tbl>
          </a:graphicData>
        </a:graphic>
      </p:graphicFrame>
      <p:sp>
        <p:nvSpPr>
          <p:cNvPr id="3" name="Title 2"/>
          <p:cNvSpPr>
            <a:spLocks noGrp="1"/>
          </p:cNvSpPr>
          <p:nvPr>
            <p:ph type="title"/>
          </p:nvPr>
        </p:nvSpPr>
        <p:spPr>
          <a:xfrm>
            <a:off x="230832" y="116632"/>
            <a:ext cx="8733656" cy="648072"/>
          </a:xfrm>
        </p:spPr>
        <p:txBody>
          <a:bodyPr>
            <a:normAutofit fontScale="90000"/>
          </a:bodyPr>
          <a:lstStyle/>
          <a:p>
            <a:r>
              <a:rPr lang="en-GB" dirty="0" smtClean="0"/>
              <a:t>LO1 - Assessment Criteria</a:t>
            </a:r>
            <a:endParaRPr lang="en-GB" dirty="0"/>
          </a:p>
        </p:txBody>
      </p:sp>
    </p:spTree>
    <p:extLst>
      <p:ext uri="{BB962C8B-B14F-4D97-AF65-F5344CB8AC3E}">
        <p14:creationId xmlns:p14="http://schemas.microsoft.com/office/powerpoint/2010/main" val="29980050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760641"/>
          </a:xfrm>
        </p:spPr>
        <p:txBody>
          <a:bodyPr>
            <a:noAutofit/>
          </a:bodyPr>
          <a:lstStyle/>
          <a:p>
            <a:pPr marL="255588" indent="-255588"/>
            <a:r>
              <a:rPr lang="en-GB" sz="1800" dirty="0">
                <a:latin typeface="Calibri" pitchFamily="34" charset="0"/>
                <a:cs typeface="Calibri" pitchFamily="34" charset="0"/>
              </a:rPr>
              <a:t>Learners should demonstrate they can perform routine maintenance procedures. This could be evidenced with observation records, witness statements, photos with notes, etc. They will need to evidence a house keeping activity from each category in the teaching content; </a:t>
            </a:r>
          </a:p>
          <a:p>
            <a:pPr marL="528638" indent="-255588"/>
            <a:r>
              <a:rPr lang="en-GB" sz="1800" dirty="0">
                <a:latin typeface="Calibri" pitchFamily="34" charset="0"/>
                <a:cs typeface="Calibri" pitchFamily="34" charset="0"/>
              </a:rPr>
              <a:t>File management </a:t>
            </a:r>
          </a:p>
          <a:p>
            <a:pPr marL="528638" indent="-255588"/>
            <a:r>
              <a:rPr lang="en-GB" sz="1800" dirty="0">
                <a:latin typeface="Calibri" pitchFamily="34" charset="0"/>
                <a:cs typeface="Calibri" pitchFamily="34" charset="0"/>
              </a:rPr>
              <a:t>Cleaning </a:t>
            </a:r>
          </a:p>
          <a:p>
            <a:pPr marL="528638" indent="-255588"/>
            <a:r>
              <a:rPr lang="en-GB" sz="1800" dirty="0">
                <a:latin typeface="Calibri" pitchFamily="34" charset="0"/>
                <a:cs typeface="Calibri" pitchFamily="34" charset="0"/>
              </a:rPr>
              <a:t>Maintenance. </a:t>
            </a:r>
          </a:p>
          <a:p>
            <a:pPr marL="255588" indent="-255588"/>
            <a:r>
              <a:rPr lang="en-GB" sz="1800" dirty="0" smtClean="0">
                <a:latin typeface="Calibri" pitchFamily="34" charset="0"/>
                <a:cs typeface="Calibri" pitchFamily="34" charset="0"/>
              </a:rPr>
              <a:t>This </a:t>
            </a:r>
            <a:r>
              <a:rPr lang="en-GB" sz="1800" dirty="0">
                <a:latin typeface="Calibri" pitchFamily="34" charset="0"/>
                <a:cs typeface="Calibri" pitchFamily="34" charset="0"/>
              </a:rPr>
              <a:t>should be a hands on exercise where learners will have the opportunity to perform the routine housekeeping on a live system; a virtualised environment will also benefit the learners giving them some experience before working on the live systems. This may be completed in groups with all learners taking an active role. </a:t>
            </a:r>
          </a:p>
          <a:p>
            <a:pPr marL="255588" indent="-255588"/>
            <a:r>
              <a:rPr lang="en-GB" sz="1800" dirty="0">
                <a:latin typeface="Calibri" pitchFamily="34" charset="0"/>
                <a:cs typeface="Calibri" pitchFamily="34" charset="0"/>
              </a:rPr>
              <a:t>Before the learners perform any practical exercises on the systems they could show they can identify and record any potential health and safety issues. </a:t>
            </a:r>
          </a:p>
          <a:p>
            <a:pPr marL="255588" indent="-255588"/>
            <a:r>
              <a:rPr lang="en-GB" sz="1800" dirty="0">
                <a:latin typeface="Calibri" pitchFamily="34" charset="0"/>
                <a:cs typeface="Calibri" pitchFamily="34" charset="0"/>
              </a:rPr>
              <a:t>Learners will need to have some theoretical knowledge on what routine and non-routine tasks are followed by practical exercises on managing file systems, cleaning and ventilation and maintain the systems. </a:t>
            </a:r>
          </a:p>
          <a:p>
            <a:pPr marL="255588" indent="-255588"/>
            <a:r>
              <a:rPr lang="en-GB" sz="1800" dirty="0">
                <a:latin typeface="Calibri" pitchFamily="34" charset="0"/>
                <a:cs typeface="Calibri" pitchFamily="34" charset="0"/>
              </a:rPr>
              <a:t>Most of the housekeeping tasks can be performed on a PC but back-up procedures might cause a problem, here a group of PC’s networked would be needed or if that is not available a virtualised environment could be used. </a:t>
            </a:r>
            <a:endParaRPr lang="en-GB" sz="1800" dirty="0">
              <a:latin typeface="Calibri" pitchFamily="34" charset="0"/>
              <a:cs typeface="Calibri" pitchFamily="34" charset="0"/>
            </a:endParaRPr>
          </a:p>
        </p:txBody>
      </p:sp>
      <p:sp>
        <p:nvSpPr>
          <p:cNvPr id="3" name="Title 2"/>
          <p:cNvSpPr>
            <a:spLocks noGrp="1"/>
          </p:cNvSpPr>
          <p:nvPr>
            <p:ph type="title"/>
          </p:nvPr>
        </p:nvSpPr>
        <p:spPr>
          <a:xfrm>
            <a:off x="230832" y="116632"/>
            <a:ext cx="8733656" cy="504056"/>
          </a:xfrm>
        </p:spPr>
        <p:txBody>
          <a:bodyPr>
            <a:noAutofit/>
          </a:bodyPr>
          <a:lstStyle/>
          <a:p>
            <a:r>
              <a:rPr lang="en-GB" sz="2200" dirty="0" smtClean="0">
                <a:latin typeface="Calibri" pitchFamily="34" charset="0"/>
                <a:cs typeface="Calibri" pitchFamily="34" charset="0"/>
              </a:rPr>
              <a:t>LO3 -  </a:t>
            </a:r>
            <a:r>
              <a:rPr lang="en-GB" sz="2200" dirty="0" smtClean="0">
                <a:latin typeface="Calibri" pitchFamily="34" charset="0"/>
                <a:cs typeface="Calibri" pitchFamily="34" charset="0"/>
              </a:rPr>
              <a:t>Perform Routine Housekeeping </a:t>
            </a:r>
            <a:r>
              <a:rPr lang="en-GB" sz="2200" dirty="0">
                <a:latin typeface="Calibri" pitchFamily="34" charset="0"/>
                <a:cs typeface="Calibri" pitchFamily="34" charset="0"/>
              </a:rPr>
              <a:t>on </a:t>
            </a:r>
            <a:r>
              <a:rPr lang="en-GB" sz="2200" dirty="0" smtClean="0">
                <a:latin typeface="Calibri" pitchFamily="34" charset="0"/>
                <a:cs typeface="Calibri" pitchFamily="34" charset="0"/>
              </a:rPr>
              <a:t>Computer Systems </a:t>
            </a:r>
            <a:r>
              <a:rPr lang="en-GB" sz="2200" dirty="0" smtClean="0">
                <a:latin typeface="Calibri" pitchFamily="34" charset="0"/>
                <a:cs typeface="Calibri" pitchFamily="34" charset="0"/>
              </a:rPr>
              <a:t> - Scenario</a:t>
            </a:r>
            <a:endParaRPr lang="en-GB" sz="2200" dirty="0">
              <a:latin typeface="Calibri" pitchFamily="34" charset="0"/>
              <a:cs typeface="Calibri" pitchFamily="34" charset="0"/>
            </a:endParaRPr>
          </a:p>
        </p:txBody>
      </p:sp>
    </p:spTree>
    <p:extLst>
      <p:ext uri="{BB962C8B-B14F-4D97-AF65-F5344CB8AC3E}">
        <p14:creationId xmlns:p14="http://schemas.microsoft.com/office/powerpoint/2010/main" val="28313849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400600"/>
          </a:xfrm>
        </p:spPr>
        <p:txBody>
          <a:bodyPr>
            <a:noAutofit/>
          </a:bodyPr>
          <a:lstStyle/>
          <a:p>
            <a:pPr marL="177800" indent="-177800"/>
            <a:r>
              <a:rPr lang="en-GB" sz="1400" dirty="0" smtClean="0">
                <a:latin typeface="Calibri" pitchFamily="34" charset="0"/>
                <a:cs typeface="Calibri" pitchFamily="34" charset="0"/>
              </a:rPr>
              <a:t>The key to a long term system functioning is to maintain the </a:t>
            </a:r>
            <a:r>
              <a:rPr lang="en-GB" sz="1400" dirty="0" smtClean="0">
                <a:latin typeface="Calibri" pitchFamily="34" charset="0"/>
                <a:cs typeface="Calibri" pitchFamily="34" charset="0"/>
              </a:rPr>
              <a:t>network and each system</a:t>
            </a:r>
            <a:r>
              <a:rPr lang="en-GB" sz="1400" dirty="0" smtClean="0">
                <a:latin typeface="Calibri" pitchFamily="34" charset="0"/>
                <a:cs typeface="Calibri" pitchFamily="34" charset="0"/>
              </a:rPr>
              <a:t>. After a period of time computers seem to get slower and that is because people do not manage the computer programs after installing. Running through basic functions can fix most of these issues. Take your computer to a tech repair place and this what they do and charge a lot of money for doing routine tasks.</a:t>
            </a:r>
          </a:p>
          <a:p>
            <a:pPr marL="177800" indent="-177800"/>
            <a:r>
              <a:rPr lang="en-GB" sz="1400" b="1" dirty="0" smtClean="0">
                <a:latin typeface="Calibri" pitchFamily="34" charset="0"/>
                <a:cs typeface="Calibri" pitchFamily="34" charset="0"/>
              </a:rPr>
              <a:t>Business, </a:t>
            </a:r>
            <a:r>
              <a:rPr lang="en-GB" sz="1400" b="1" dirty="0">
                <a:latin typeface="Calibri" pitchFamily="34" charset="0"/>
                <a:cs typeface="Calibri" pitchFamily="34" charset="0"/>
              </a:rPr>
              <a:t>naming, deletion and archiving of files </a:t>
            </a:r>
            <a:r>
              <a:rPr lang="en-GB" sz="1400" dirty="0" smtClean="0">
                <a:latin typeface="Calibri" pitchFamily="34" charset="0"/>
                <a:cs typeface="Calibri" pitchFamily="34" charset="0"/>
              </a:rPr>
              <a:t>– The folder structure that has been created with the employment of User Profiles creates a single folder for Documents and one each for Document types. So Office will have one folder for all Office documents. After a period of time it gets harder to find things, files are often saved as Document 1 or the first words in the first sentence of the file. And the longer it takes to find a file, the longer it takes to get started with work. Similarly Archiving, putting the old files away in a folder so you only come back to them once in a while is good practice as is getting rid of the files you will not longer need.</a:t>
            </a:r>
          </a:p>
          <a:p>
            <a:pPr marL="177800" indent="-177800"/>
            <a:r>
              <a:rPr lang="en-GB" sz="1400" b="1" dirty="0" smtClean="0">
                <a:latin typeface="Calibri" pitchFamily="34" charset="0"/>
                <a:cs typeface="Calibri" pitchFamily="34" charset="0"/>
              </a:rPr>
              <a:t>Defragmentation </a:t>
            </a:r>
            <a:r>
              <a:rPr lang="en-GB" sz="1400" b="1" dirty="0" smtClean="0">
                <a:latin typeface="Calibri" pitchFamily="34" charset="0"/>
                <a:cs typeface="Calibri" pitchFamily="34" charset="0"/>
              </a:rPr>
              <a:t>and Scandisk</a:t>
            </a:r>
            <a:r>
              <a:rPr lang="en-GB" sz="1400" dirty="0" smtClean="0">
                <a:latin typeface="Calibri" pitchFamily="34" charset="0"/>
                <a:cs typeface="Calibri" pitchFamily="34" charset="0"/>
              </a:rPr>
              <a:t> </a:t>
            </a:r>
            <a:r>
              <a:rPr lang="en-GB" sz="1400" dirty="0" smtClean="0">
                <a:latin typeface="Calibri" pitchFamily="34" charset="0"/>
                <a:cs typeface="Calibri" pitchFamily="34" charset="0"/>
              </a:rPr>
              <a:t>–</a:t>
            </a:r>
            <a:r>
              <a:rPr lang="en-GB" sz="1400" dirty="0" smtClean="0">
                <a:latin typeface="Calibri" pitchFamily="34" charset="0"/>
                <a:cs typeface="Calibri" pitchFamily="34" charset="0"/>
              </a:rPr>
              <a:t> These are useful </a:t>
            </a:r>
            <a:r>
              <a:rPr lang="en-GB" sz="1400" dirty="0">
                <a:latin typeface="Calibri" pitchFamily="34" charset="0"/>
                <a:cs typeface="Calibri" pitchFamily="34" charset="0"/>
              </a:rPr>
              <a:t>little </a:t>
            </a:r>
            <a:r>
              <a:rPr lang="en-GB" sz="1400" dirty="0" smtClean="0">
                <a:latin typeface="Calibri" pitchFamily="34" charset="0"/>
                <a:cs typeface="Calibri" pitchFamily="34" charset="0"/>
              </a:rPr>
              <a:t>programs </a:t>
            </a:r>
            <a:r>
              <a:rPr lang="en-GB" sz="1400" dirty="0">
                <a:latin typeface="Calibri" pitchFamily="34" charset="0"/>
                <a:cs typeface="Calibri" pitchFamily="34" charset="0"/>
              </a:rPr>
              <a:t>built into the CLI and GUI on OS’s in order to speed computer and file access up. When a file is saved the file looks for a place on a track to store itself, if there is space it will store in one complete file, if the space is not available, it will store fractions of itself in different areas. When the computer opens the file, the computer hunts for the fractions and patches it back together. This does not take long but if the file was saved intact, the system would not need that process. Defragmenting puts all the files back together as single access files, sorts out the clutter to allow the file to open </a:t>
            </a:r>
            <a:r>
              <a:rPr lang="en-GB" sz="1400" dirty="0" smtClean="0">
                <a:latin typeface="Calibri" pitchFamily="34" charset="0"/>
                <a:cs typeface="Calibri" pitchFamily="34" charset="0"/>
              </a:rPr>
              <a:t>faster </a:t>
            </a:r>
            <a:r>
              <a:rPr lang="en-GB" sz="1400" dirty="0" smtClean="0">
                <a:latin typeface="Calibri" pitchFamily="34" charset="0"/>
                <a:cs typeface="Calibri" pitchFamily="34" charset="0"/>
              </a:rPr>
              <a:t>or </a:t>
            </a:r>
            <a:r>
              <a:rPr lang="en-GB" sz="1400" dirty="0" smtClean="0">
                <a:latin typeface="Calibri" pitchFamily="34" charset="0"/>
                <a:cs typeface="Calibri" pitchFamily="34" charset="0"/>
              </a:rPr>
              <a:t>more reliably.</a:t>
            </a:r>
          </a:p>
          <a:p>
            <a:pPr marL="177800" indent="-177800"/>
            <a:r>
              <a:rPr lang="en-GB" sz="1400" b="1" dirty="0" smtClean="0">
                <a:latin typeface="Calibri" pitchFamily="34" charset="0"/>
                <a:cs typeface="Calibri" pitchFamily="34" charset="0"/>
              </a:rPr>
              <a:t>Deleting temporary files </a:t>
            </a:r>
            <a:r>
              <a:rPr lang="en-GB" sz="1400" dirty="0" smtClean="0">
                <a:latin typeface="Calibri" pitchFamily="34" charset="0"/>
                <a:cs typeface="Calibri" pitchFamily="34" charset="0"/>
              </a:rPr>
              <a:t>– Office files, Windows files particularly, internet files, these all gather, and the more they gather the more room they take and the slower the applications get. For the Internet particularly, every time the browser opens it looks at the temporary files to speed up finding things. Windows after a year will have a few hundred MB of old files waiting to be deleted and will not remove them until you tell it to</a:t>
            </a:r>
            <a:r>
              <a:rPr lang="en-GB" sz="1400" dirty="0" smtClean="0">
                <a:latin typeface="Calibri" pitchFamily="34" charset="0"/>
                <a:cs typeface="Calibri" pitchFamily="34" charset="0"/>
              </a:rPr>
              <a:t>.</a:t>
            </a:r>
          </a:p>
          <a:p>
            <a:pPr marL="0" indent="0">
              <a:buNone/>
            </a:pPr>
            <a:r>
              <a:rPr lang="en-GB" sz="1400" b="1" dirty="0" smtClean="0">
                <a:latin typeface="Calibri" pitchFamily="34" charset="0"/>
                <a:cs typeface="Calibri" pitchFamily="34" charset="0"/>
              </a:rPr>
              <a:t>P4.1 </a:t>
            </a:r>
            <a:r>
              <a:rPr lang="en-GB" sz="1400" b="1" dirty="0">
                <a:latin typeface="Calibri" pitchFamily="34" charset="0"/>
                <a:cs typeface="Calibri" pitchFamily="34" charset="0"/>
              </a:rPr>
              <a:t>– Task </a:t>
            </a:r>
            <a:r>
              <a:rPr lang="en-GB" sz="1400" b="1" dirty="0" smtClean="0">
                <a:latin typeface="Calibri" pitchFamily="34" charset="0"/>
                <a:cs typeface="Calibri" pitchFamily="34" charset="0"/>
              </a:rPr>
              <a:t>01 </a:t>
            </a:r>
            <a:r>
              <a:rPr lang="en-GB" sz="1400" b="1" dirty="0" smtClean="0">
                <a:latin typeface="Calibri" pitchFamily="34" charset="0"/>
                <a:cs typeface="Calibri" pitchFamily="34" charset="0"/>
              </a:rPr>
              <a:t>– </a:t>
            </a:r>
            <a:r>
              <a:rPr lang="en-GB" sz="1400" dirty="0" smtClean="0">
                <a:latin typeface="Calibri" pitchFamily="34" charset="0"/>
                <a:cs typeface="Calibri" pitchFamily="34" charset="0"/>
              </a:rPr>
              <a:t>Explain the purpose and effect routine Technical maintenance will have on a computer and the benefits of these to a user.</a:t>
            </a:r>
          </a:p>
          <a:p>
            <a:pPr marL="0" indent="0">
              <a:buNone/>
            </a:pPr>
            <a:r>
              <a:rPr lang="en-GB" sz="1400" b="1" dirty="0" smtClean="0">
                <a:solidFill>
                  <a:schemeClr val="dk1"/>
                </a:solidFill>
                <a:latin typeface="Calibri" pitchFamily="34" charset="0"/>
                <a:cs typeface="Calibri" pitchFamily="34" charset="0"/>
              </a:rPr>
              <a:t>P4.1 </a:t>
            </a:r>
            <a:r>
              <a:rPr lang="en-GB" sz="1400" b="1" dirty="0" smtClean="0">
                <a:solidFill>
                  <a:schemeClr val="dk1"/>
                </a:solidFill>
                <a:latin typeface="Calibri" pitchFamily="34" charset="0"/>
                <a:cs typeface="Calibri" pitchFamily="34" charset="0"/>
              </a:rPr>
              <a:t>– Task </a:t>
            </a:r>
            <a:r>
              <a:rPr lang="en-GB" sz="1400" b="1" dirty="0" smtClean="0">
                <a:solidFill>
                  <a:schemeClr val="dk1"/>
                </a:solidFill>
                <a:latin typeface="Calibri" pitchFamily="34" charset="0"/>
                <a:cs typeface="Calibri" pitchFamily="34" charset="0"/>
              </a:rPr>
              <a:t>02 </a:t>
            </a:r>
            <a:r>
              <a:rPr lang="en-GB" sz="1400" b="1" dirty="0" smtClean="0">
                <a:solidFill>
                  <a:schemeClr val="dk1"/>
                </a:solidFill>
                <a:latin typeface="Calibri" pitchFamily="34" charset="0"/>
                <a:cs typeface="Calibri" pitchFamily="34" charset="0"/>
              </a:rPr>
              <a:t>– </a:t>
            </a:r>
            <a:r>
              <a:rPr lang="en-GB" sz="1400" dirty="0" smtClean="0">
                <a:solidFill>
                  <a:schemeClr val="dk1"/>
                </a:solidFill>
                <a:latin typeface="Calibri" pitchFamily="34" charset="0"/>
                <a:cs typeface="Calibri" pitchFamily="34" charset="0"/>
              </a:rPr>
              <a:t>Produce a guide with examples on how you undertook </a:t>
            </a:r>
            <a:r>
              <a:rPr lang="en-GB" sz="1400" dirty="0">
                <a:solidFill>
                  <a:schemeClr val="dk1"/>
                </a:solidFill>
                <a:latin typeface="Calibri" pitchFamily="34" charset="0"/>
                <a:cs typeface="Calibri" pitchFamily="34" charset="0"/>
              </a:rPr>
              <a:t>routine </a:t>
            </a:r>
            <a:r>
              <a:rPr lang="en-GB" sz="1400" dirty="0" smtClean="0">
                <a:solidFill>
                  <a:schemeClr val="dk1"/>
                </a:solidFill>
                <a:latin typeface="Calibri" pitchFamily="34" charset="0"/>
                <a:cs typeface="Calibri" pitchFamily="34" charset="0"/>
              </a:rPr>
              <a:t>Technical maintenance </a:t>
            </a:r>
            <a:r>
              <a:rPr lang="en-GB" sz="1400" dirty="0">
                <a:solidFill>
                  <a:schemeClr val="dk1"/>
                </a:solidFill>
                <a:latin typeface="Calibri" pitchFamily="34" charset="0"/>
                <a:cs typeface="Calibri" pitchFamily="34" charset="0"/>
              </a:rPr>
              <a:t>tasks on a standalone </a:t>
            </a:r>
            <a:r>
              <a:rPr lang="en-GB" sz="1400" dirty="0" smtClean="0">
                <a:solidFill>
                  <a:schemeClr val="dk1"/>
                </a:solidFill>
                <a:latin typeface="Calibri" pitchFamily="34" charset="0"/>
                <a:cs typeface="Calibri" pitchFamily="34" charset="0"/>
              </a:rPr>
              <a:t>computer system.</a:t>
            </a:r>
            <a:endParaRPr lang="en-GB" sz="1400" dirty="0">
              <a:latin typeface="Calibri" pitchFamily="34" charset="0"/>
              <a:cs typeface="Calibri"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120893273"/>
              </p:ext>
            </p:extLst>
          </p:nvPr>
        </p:nvGraphicFramePr>
        <p:xfrm>
          <a:off x="179512" y="6082496"/>
          <a:ext cx="8856984" cy="370840"/>
        </p:xfrm>
        <a:graphic>
          <a:graphicData uri="http://schemas.openxmlformats.org/drawingml/2006/table">
            <a:tbl>
              <a:tblPr firstRow="1" bandRow="1">
                <a:tableStyleId>{5C22544A-7EE6-4342-B048-85BDC9FD1C3A}</a:tableStyleId>
              </a:tblPr>
              <a:tblGrid>
                <a:gridCol w="4032448"/>
                <a:gridCol w="2592288"/>
                <a:gridCol w="2232248"/>
              </a:tblGrid>
              <a:tr h="370840">
                <a:tc>
                  <a:txBody>
                    <a:bodyPr/>
                    <a:lstStyle/>
                    <a:p>
                      <a:pPr algn="ctr"/>
                      <a:r>
                        <a:rPr lang="en-GB" sz="1400" b="1" dirty="0" smtClean="0">
                          <a:latin typeface="Calibri" pitchFamily="34" charset="0"/>
                          <a:cs typeface="Calibri" pitchFamily="34" charset="0"/>
                        </a:rPr>
                        <a:t>Business, </a:t>
                      </a:r>
                      <a:r>
                        <a:rPr lang="en-GB" sz="1400" b="1" dirty="0" smtClean="0">
                          <a:latin typeface="Calibri" pitchFamily="34" charset="0"/>
                          <a:cs typeface="Calibri" pitchFamily="34" charset="0"/>
                        </a:rPr>
                        <a:t>naming, deletion and archiving of files </a:t>
                      </a:r>
                      <a:endParaRPr lang="en-GB" sz="1400" dirty="0"/>
                    </a:p>
                  </a:txBody>
                  <a:tcPr/>
                </a:tc>
                <a:tc>
                  <a:txBody>
                    <a:bodyPr/>
                    <a:lstStyle/>
                    <a:p>
                      <a:pPr algn="ctr"/>
                      <a:r>
                        <a:rPr lang="en-GB" sz="1400" b="1" dirty="0" smtClean="0">
                          <a:latin typeface="Calibri" pitchFamily="34" charset="0"/>
                          <a:cs typeface="Calibri" pitchFamily="34" charset="0"/>
                        </a:rPr>
                        <a:t>Defragmentation and Scandisk</a:t>
                      </a:r>
                      <a:r>
                        <a:rPr lang="en-GB" sz="1400" dirty="0" smtClean="0">
                          <a:latin typeface="Calibri" pitchFamily="34" charset="0"/>
                          <a:cs typeface="Calibri" pitchFamily="34" charset="0"/>
                        </a:rPr>
                        <a:t> </a:t>
                      </a:r>
                      <a:endParaRPr lang="en-GB" sz="1400" dirty="0"/>
                    </a:p>
                  </a:txBody>
                  <a:tcPr/>
                </a:tc>
                <a:tc>
                  <a:txBody>
                    <a:bodyPr/>
                    <a:lstStyle/>
                    <a:p>
                      <a:pPr algn="ctr"/>
                      <a:r>
                        <a:rPr lang="en-GB" sz="1400" b="1" dirty="0" smtClean="0">
                          <a:latin typeface="Calibri" pitchFamily="34" charset="0"/>
                          <a:cs typeface="Calibri" pitchFamily="34" charset="0"/>
                        </a:rPr>
                        <a:t>Deleting temporary files </a:t>
                      </a:r>
                      <a:endParaRPr lang="en-GB" sz="1400" dirty="0"/>
                    </a:p>
                  </a:txBody>
                  <a:tcPr/>
                </a:tc>
              </a:tr>
            </a:tbl>
          </a:graphicData>
        </a:graphic>
      </p:graphicFrame>
      <p:sp>
        <p:nvSpPr>
          <p:cNvPr id="6" name="Title 2"/>
          <p:cNvSpPr>
            <a:spLocks noGrp="1"/>
          </p:cNvSpPr>
          <p:nvPr>
            <p:ph type="title"/>
          </p:nvPr>
        </p:nvSpPr>
        <p:spPr>
          <a:xfrm>
            <a:off x="179512" y="188640"/>
            <a:ext cx="8733656" cy="360040"/>
          </a:xfrm>
        </p:spPr>
        <p:txBody>
          <a:bodyPr>
            <a:noAutofit/>
          </a:bodyPr>
          <a:lstStyle/>
          <a:p>
            <a:r>
              <a:rPr lang="en-GB" sz="2800" dirty="0" smtClean="0">
                <a:latin typeface="Calibri" pitchFamily="34" charset="0"/>
                <a:cs typeface="Calibri" pitchFamily="34" charset="0"/>
              </a:rPr>
              <a:t>P4.1 </a:t>
            </a:r>
            <a:r>
              <a:rPr lang="en-GB" sz="2800" dirty="0" smtClean="0">
                <a:latin typeface="Calibri" pitchFamily="34" charset="0"/>
                <a:cs typeface="Calibri" pitchFamily="34" charset="0"/>
              </a:rPr>
              <a:t>– </a:t>
            </a:r>
            <a:r>
              <a:rPr lang="en-GB" sz="2800" dirty="0" smtClean="0">
                <a:latin typeface="Calibri" pitchFamily="34" charset="0"/>
                <a:cs typeface="Calibri" pitchFamily="34" charset="0"/>
              </a:rPr>
              <a:t>Perform </a:t>
            </a:r>
            <a:r>
              <a:rPr lang="en-GB" sz="2800" dirty="0">
                <a:latin typeface="Calibri" pitchFamily="34" charset="0"/>
                <a:cs typeface="Calibri" pitchFamily="34" charset="0"/>
              </a:rPr>
              <a:t>routine </a:t>
            </a:r>
            <a:r>
              <a:rPr lang="en-GB" sz="2800" dirty="0" smtClean="0">
                <a:latin typeface="Calibri" pitchFamily="34" charset="0"/>
                <a:cs typeface="Calibri" pitchFamily="34" charset="0"/>
              </a:rPr>
              <a:t>Housekeeping – File Management</a:t>
            </a:r>
            <a:endParaRPr lang="en-GB" sz="2800" dirty="0">
              <a:latin typeface="Calibri" pitchFamily="34" charset="0"/>
              <a:cs typeface="Calibri" pitchFamily="34" charset="0"/>
            </a:endParaRPr>
          </a:p>
        </p:txBody>
      </p:sp>
    </p:spTree>
    <p:extLst>
      <p:ext uri="{BB962C8B-B14F-4D97-AF65-F5344CB8AC3E}">
        <p14:creationId xmlns:p14="http://schemas.microsoft.com/office/powerpoint/2010/main" val="13892290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228600" indent="-228600"/>
            <a:r>
              <a:rPr lang="en-GB" sz="1500" dirty="0" smtClean="0">
                <a:latin typeface="Calibri" pitchFamily="34" charset="0"/>
                <a:cs typeface="Calibri" pitchFamily="34" charset="0"/>
              </a:rPr>
              <a:t>Backing up files is an essential part of every business and is a routine even individual users should get used to. Fortunately over the years the facility, method and price of doing so has steadily come down. In companies, Network backup is a matter of routine, a program some time in the evening or night makes a copy of the network drives onto a tape or hard drive and the jobs done. For an individual the choice of medium is different.</a:t>
            </a:r>
          </a:p>
          <a:p>
            <a:pPr marL="228600" indent="-228600"/>
            <a:r>
              <a:rPr lang="en-GB" sz="1500" b="1" dirty="0" smtClean="0">
                <a:latin typeface="Calibri" pitchFamily="34" charset="0"/>
                <a:cs typeface="Calibri" pitchFamily="34" charset="0"/>
              </a:rPr>
              <a:t>Disks</a:t>
            </a:r>
            <a:r>
              <a:rPr lang="en-GB" sz="1500" dirty="0" smtClean="0">
                <a:latin typeface="Calibri" pitchFamily="34" charset="0"/>
                <a:cs typeface="Calibri" pitchFamily="34" charset="0"/>
              </a:rPr>
              <a:t> – First there was CD, 700MB, then DVD, 4400MB, now Blu</a:t>
            </a:r>
            <a:r>
              <a:rPr lang="en-GB" sz="1500" dirty="0">
                <a:latin typeface="Calibri" pitchFamily="34" charset="0"/>
                <a:cs typeface="Calibri" pitchFamily="34" charset="0"/>
              </a:rPr>
              <a:t>-</a:t>
            </a:r>
            <a:r>
              <a:rPr lang="en-GB" sz="1500" dirty="0" smtClean="0">
                <a:latin typeface="Calibri" pitchFamily="34" charset="0"/>
                <a:cs typeface="Calibri" pitchFamily="34" charset="0"/>
              </a:rPr>
              <a:t>Ray. These are still not enough to back up a network drive but they are very useful as timed backups.  All systems except Thin Client come with these as standard, they run off the IDE cable to the motherboard and act like a separate hard drive, taking a drive letter.  Only certain Drives are RW, rewritable, but disks are so cheap that most people do not bother. This is a big step from the 3.5” and the 5.25” drives that were prevalent until 1999.</a:t>
            </a:r>
          </a:p>
          <a:p>
            <a:pPr marL="228600" indent="-228600"/>
            <a:r>
              <a:rPr lang="en-GB" sz="1500" b="1" dirty="0" smtClean="0">
                <a:latin typeface="Calibri" pitchFamily="34" charset="0"/>
                <a:cs typeface="Calibri" pitchFamily="34" charset="0"/>
              </a:rPr>
              <a:t>Pen drives and memory cards </a:t>
            </a:r>
            <a:r>
              <a:rPr lang="en-GB" sz="1500" dirty="0" smtClean="0">
                <a:latin typeface="Calibri" pitchFamily="34" charset="0"/>
                <a:cs typeface="Calibri" pitchFamily="34" charset="0"/>
              </a:rPr>
              <a:t>– These are the more probably method of System storage and backup people will use. The difference is that pen drives plug straight into the USB drive and memory cards go into sockets or bayonets. Size has changed the way we use them, the standard like memory in the machine has doubled almost every 2 years, what was 32mb 15 years ago and seemed like a lot (the equivalent of 24 floppy disks) now the cast away standard is 8gb, with 16, 32, 64 and larger available in shops. Every supermarket sells them, that’s how common they are, businesses give them away with their logos on them for publicity and it works out roughly at £1 per GB.</a:t>
            </a:r>
          </a:p>
          <a:p>
            <a:pPr marL="228600" indent="-228600"/>
            <a:r>
              <a:rPr lang="en-GB" sz="1500" b="1" dirty="0" smtClean="0">
                <a:latin typeface="Calibri" pitchFamily="34" charset="0"/>
                <a:cs typeface="Calibri" pitchFamily="34" charset="0"/>
              </a:rPr>
              <a:t>Portable and fixed drives </a:t>
            </a:r>
            <a:r>
              <a:rPr lang="en-GB" sz="1500" dirty="0" smtClean="0">
                <a:latin typeface="Calibri" pitchFamily="34" charset="0"/>
                <a:cs typeface="Calibri" pitchFamily="34" charset="0"/>
              </a:rPr>
              <a:t>– Like Pen Drives, these either plug into the USB drive, tend to be large capacity, bigger than Pen Drives, or they are secondary or third drives inside the computer. Second drives and portable hard drives are cheap, working at about 10gb per £1, sizes of 320gb up to 4tb are common. They are basically mass storage, do not need an OS installed, can work on any computer or OS except Phone or most Tablets and are relatively reliable, Fixed drives more so because they do not get moved around. The can either be SATA or IDE, portable ones are housed in a cradle or dock which is then USB connected.</a:t>
            </a:r>
          </a:p>
        </p:txBody>
      </p:sp>
      <p:sp>
        <p:nvSpPr>
          <p:cNvPr id="5" name="Title 2"/>
          <p:cNvSpPr>
            <a:spLocks noGrp="1"/>
          </p:cNvSpPr>
          <p:nvPr>
            <p:ph type="title"/>
          </p:nvPr>
        </p:nvSpPr>
        <p:spPr>
          <a:xfrm>
            <a:off x="179512" y="116632"/>
            <a:ext cx="8733656" cy="360040"/>
          </a:xfrm>
        </p:spPr>
        <p:txBody>
          <a:bodyPr>
            <a:noAutofit/>
          </a:bodyPr>
          <a:lstStyle/>
          <a:p>
            <a:r>
              <a:rPr lang="en-GB" sz="2400" dirty="0" smtClean="0">
                <a:latin typeface="Calibri" pitchFamily="34" charset="0"/>
                <a:cs typeface="Calibri" pitchFamily="34" charset="0"/>
              </a:rPr>
              <a:t>P4.2 </a:t>
            </a:r>
            <a:r>
              <a:rPr lang="en-GB" sz="2400" dirty="0">
                <a:latin typeface="Calibri" pitchFamily="34" charset="0"/>
                <a:cs typeface="Calibri" pitchFamily="34" charset="0"/>
              </a:rPr>
              <a:t>– Perform routine Housekeeping – </a:t>
            </a:r>
            <a:r>
              <a:rPr lang="en-GB" sz="2400" dirty="0" smtClean="0">
                <a:latin typeface="Calibri" pitchFamily="34" charset="0"/>
                <a:cs typeface="Calibri" pitchFamily="34" charset="0"/>
              </a:rPr>
              <a:t>Backup </a:t>
            </a:r>
            <a:r>
              <a:rPr lang="en-GB" sz="2400" dirty="0" smtClean="0">
                <a:latin typeface="Calibri" pitchFamily="34" charset="0"/>
                <a:cs typeface="Calibri" pitchFamily="34" charset="0"/>
              </a:rPr>
              <a:t>Storage - Options</a:t>
            </a:r>
            <a:endParaRPr lang="en-GB" sz="2400" dirty="0">
              <a:latin typeface="Calibri" pitchFamily="34" charset="0"/>
              <a:cs typeface="Calibri" pitchFamily="34" charset="0"/>
            </a:endParaRPr>
          </a:p>
        </p:txBody>
      </p:sp>
    </p:spTree>
    <p:extLst>
      <p:ext uri="{BB962C8B-B14F-4D97-AF65-F5344CB8AC3E}">
        <p14:creationId xmlns:p14="http://schemas.microsoft.com/office/powerpoint/2010/main" val="26239649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328592"/>
          </a:xfrm>
        </p:spPr>
        <p:txBody>
          <a:bodyPr>
            <a:noAutofit/>
          </a:bodyPr>
          <a:lstStyle/>
          <a:p>
            <a:pPr marL="228600" indent="-228600"/>
            <a:r>
              <a:rPr lang="en-GB" sz="1500" b="1" dirty="0">
                <a:latin typeface="Calibri" pitchFamily="34" charset="0"/>
                <a:cs typeface="Calibri" pitchFamily="34" charset="0"/>
              </a:rPr>
              <a:t>Optical media</a:t>
            </a:r>
            <a:r>
              <a:rPr lang="en-GB" sz="1500" dirty="0">
                <a:latin typeface="Calibri" pitchFamily="34" charset="0"/>
                <a:cs typeface="Calibri" pitchFamily="34" charset="0"/>
              </a:rPr>
              <a:t> – </a:t>
            </a:r>
            <a:r>
              <a:rPr lang="en-GB" sz="1500" dirty="0" smtClean="0">
                <a:latin typeface="Calibri" pitchFamily="34" charset="0"/>
                <a:cs typeface="Calibri" pitchFamily="34" charset="0"/>
              </a:rPr>
              <a:t>These are more common now for network storage, capable of saving 120gb on  one drive for a complete backup, takes an hour on a standard network to copy down to, can be carried away, and then reused, deleted like a memory stick and resaved. Network managers tend to use these as a medium because of their reliability, set it running, leave it, take it away when done. Sizes of these vary again with price. They are not as easily accessible for home use like memory sticks or USB because they take time to archive and search.</a:t>
            </a:r>
            <a:endParaRPr lang="en-GB" sz="1500" dirty="0">
              <a:latin typeface="Calibri" pitchFamily="34" charset="0"/>
              <a:cs typeface="Calibri" pitchFamily="34" charset="0"/>
            </a:endParaRPr>
          </a:p>
          <a:p>
            <a:pPr marL="228600" indent="-228600"/>
            <a:r>
              <a:rPr lang="en-GB" sz="1500" b="1" dirty="0" smtClean="0">
                <a:latin typeface="Calibri" pitchFamily="34" charset="0"/>
                <a:cs typeface="Calibri" pitchFamily="34" charset="0"/>
              </a:rPr>
              <a:t>Offsite </a:t>
            </a:r>
            <a:r>
              <a:rPr lang="en-GB" sz="1500" b="1" dirty="0">
                <a:latin typeface="Calibri" pitchFamily="34" charset="0"/>
                <a:cs typeface="Calibri" pitchFamily="34" charset="0"/>
              </a:rPr>
              <a:t>data storage</a:t>
            </a:r>
            <a:r>
              <a:rPr lang="en-GB" sz="1500" dirty="0">
                <a:latin typeface="Calibri" pitchFamily="34" charset="0"/>
                <a:cs typeface="Calibri" pitchFamily="34" charset="0"/>
              </a:rPr>
              <a:t> </a:t>
            </a:r>
            <a:r>
              <a:rPr lang="en-GB" sz="1500" dirty="0" smtClean="0">
                <a:latin typeface="Calibri" pitchFamily="34" charset="0"/>
                <a:cs typeface="Calibri" pitchFamily="34" charset="0"/>
              </a:rPr>
              <a:t>– This should </a:t>
            </a:r>
            <a:r>
              <a:rPr lang="en-GB" sz="1500" dirty="0">
                <a:latin typeface="Calibri" pitchFamily="34" charset="0"/>
                <a:cs typeface="Calibri" pitchFamily="34" charset="0"/>
              </a:rPr>
              <a:t>be </a:t>
            </a:r>
            <a:r>
              <a:rPr lang="en-GB" sz="1500" dirty="0" smtClean="0">
                <a:latin typeface="Calibri" pitchFamily="34" charset="0"/>
                <a:cs typeface="Calibri" pitchFamily="34" charset="0"/>
              </a:rPr>
              <a:t>an essential </a:t>
            </a:r>
            <a:r>
              <a:rPr lang="en-GB" sz="1500" dirty="0">
                <a:latin typeface="Calibri" pitchFamily="34" charset="0"/>
                <a:cs typeface="Calibri" pitchFamily="34" charset="0"/>
              </a:rPr>
              <a:t>part of any secure </a:t>
            </a:r>
            <a:r>
              <a:rPr lang="en-GB" sz="1500" dirty="0" smtClean="0">
                <a:latin typeface="Calibri" pitchFamily="34" charset="0"/>
                <a:cs typeface="Calibri" pitchFamily="34" charset="0"/>
              </a:rPr>
              <a:t>backup routine</a:t>
            </a:r>
            <a:r>
              <a:rPr lang="en-GB" sz="1500" dirty="0">
                <a:latin typeface="Calibri" pitchFamily="34" charset="0"/>
                <a:cs typeface="Calibri" pitchFamily="34" charset="0"/>
              </a:rPr>
              <a:t>, and the easiest approach is </a:t>
            </a:r>
            <a:r>
              <a:rPr lang="en-GB" sz="1500" dirty="0" smtClean="0">
                <a:latin typeface="Calibri" pitchFamily="34" charset="0"/>
                <a:cs typeface="Calibri" pitchFamily="34" charset="0"/>
              </a:rPr>
              <a:t>to use </a:t>
            </a:r>
            <a:r>
              <a:rPr lang="en-GB" sz="1500" dirty="0">
                <a:latin typeface="Calibri" pitchFamily="34" charset="0"/>
                <a:cs typeface="Calibri" pitchFamily="34" charset="0"/>
              </a:rPr>
              <a:t>an online backup service.</a:t>
            </a:r>
          </a:p>
          <a:p>
            <a:pPr marL="228600" indent="-228600"/>
            <a:r>
              <a:rPr lang="en-GB" sz="1500" dirty="0">
                <a:latin typeface="Calibri" pitchFamily="34" charset="0"/>
                <a:cs typeface="Calibri" pitchFamily="34" charset="0"/>
              </a:rPr>
              <a:t>Managing a local backup routine </a:t>
            </a:r>
            <a:r>
              <a:rPr lang="en-GB" sz="1500" dirty="0" smtClean="0">
                <a:latin typeface="Calibri" pitchFamily="34" charset="0"/>
                <a:cs typeface="Calibri" pitchFamily="34" charset="0"/>
              </a:rPr>
              <a:t>can be </a:t>
            </a:r>
            <a:r>
              <a:rPr lang="en-GB" sz="1500" dirty="0">
                <a:latin typeface="Calibri" pitchFamily="34" charset="0"/>
                <a:cs typeface="Calibri" pitchFamily="34" charset="0"/>
              </a:rPr>
              <a:t>a chore that often gets </a:t>
            </a:r>
            <a:r>
              <a:rPr lang="en-GB" sz="1500" dirty="0" smtClean="0">
                <a:latin typeface="Calibri" pitchFamily="34" charset="0"/>
                <a:cs typeface="Calibri" pitchFamily="34" charset="0"/>
              </a:rPr>
              <a:t>postponed and </a:t>
            </a:r>
            <a:r>
              <a:rPr lang="en-GB" sz="1500" dirty="0">
                <a:latin typeface="Calibri" pitchFamily="34" charset="0"/>
                <a:cs typeface="Calibri" pitchFamily="34" charset="0"/>
              </a:rPr>
              <a:t>forgotten about, but </a:t>
            </a:r>
            <a:r>
              <a:rPr lang="en-GB" sz="1500" dirty="0" smtClean="0">
                <a:latin typeface="Calibri" pitchFamily="34" charset="0"/>
                <a:cs typeface="Calibri" pitchFamily="34" charset="0"/>
              </a:rPr>
              <a:t>online backup</a:t>
            </a:r>
            <a:r>
              <a:rPr lang="en-GB" sz="1500" dirty="0">
                <a:latin typeface="Calibri" pitchFamily="34" charset="0"/>
                <a:cs typeface="Calibri" pitchFamily="34" charset="0"/>
              </a:rPr>
              <a:t>, which keeps all your </a:t>
            </a:r>
            <a:r>
              <a:rPr lang="en-GB" sz="1500" dirty="0" smtClean="0">
                <a:latin typeface="Calibri" pitchFamily="34" charset="0"/>
                <a:cs typeface="Calibri" pitchFamily="34" charset="0"/>
              </a:rPr>
              <a:t>files in the </a:t>
            </a:r>
            <a:r>
              <a:rPr lang="en-GB" sz="1500" dirty="0">
                <a:latin typeface="Calibri" pitchFamily="34" charset="0"/>
                <a:cs typeface="Calibri" pitchFamily="34" charset="0"/>
              </a:rPr>
              <a:t>cloud, is usually a </a:t>
            </a:r>
            <a:r>
              <a:rPr lang="en-GB" sz="1500" dirty="0" smtClean="0">
                <a:latin typeface="Calibri" pitchFamily="34" charset="0"/>
                <a:cs typeface="Calibri" pitchFamily="34" charset="0"/>
              </a:rPr>
              <a:t>set-and-forget affair</a:t>
            </a:r>
            <a:r>
              <a:rPr lang="en-GB" sz="1500" dirty="0">
                <a:latin typeface="Calibri" pitchFamily="34" charset="0"/>
                <a:cs typeface="Calibri" pitchFamily="34" charset="0"/>
              </a:rPr>
              <a:t>. It’s also more secure than </a:t>
            </a:r>
            <a:r>
              <a:rPr lang="en-GB" sz="1500" dirty="0" smtClean="0">
                <a:latin typeface="Calibri" pitchFamily="34" charset="0"/>
                <a:cs typeface="Calibri" pitchFamily="34" charset="0"/>
              </a:rPr>
              <a:t>local backup </a:t>
            </a:r>
            <a:r>
              <a:rPr lang="en-GB" sz="1500" dirty="0">
                <a:latin typeface="Calibri" pitchFamily="34" charset="0"/>
                <a:cs typeface="Calibri" pitchFamily="34" charset="0"/>
              </a:rPr>
              <a:t>because the data is </a:t>
            </a:r>
            <a:r>
              <a:rPr lang="en-GB" sz="1500" dirty="0" smtClean="0">
                <a:latin typeface="Calibri" pitchFamily="34" charset="0"/>
                <a:cs typeface="Calibri" pitchFamily="34" charset="0"/>
              </a:rPr>
              <a:t>taken offsite</a:t>
            </a:r>
            <a:r>
              <a:rPr lang="en-GB" sz="1500" dirty="0">
                <a:latin typeface="Calibri" pitchFamily="34" charset="0"/>
                <a:cs typeface="Calibri" pitchFamily="34" charset="0"/>
              </a:rPr>
              <a:t>, so you’ll be able to recover it </a:t>
            </a:r>
            <a:r>
              <a:rPr lang="en-GB" sz="1500" dirty="0" smtClean="0">
                <a:latin typeface="Calibri" pitchFamily="34" charset="0"/>
                <a:cs typeface="Calibri" pitchFamily="34" charset="0"/>
              </a:rPr>
              <a:t>in the </a:t>
            </a:r>
            <a:r>
              <a:rPr lang="en-GB" sz="1500" dirty="0">
                <a:latin typeface="Calibri" pitchFamily="34" charset="0"/>
                <a:cs typeface="Calibri" pitchFamily="34" charset="0"/>
              </a:rPr>
              <a:t>event of </a:t>
            </a:r>
            <a:r>
              <a:rPr lang="en-GB" sz="1500" dirty="0" smtClean="0">
                <a:latin typeface="Calibri" pitchFamily="34" charset="0"/>
                <a:cs typeface="Calibri" pitchFamily="34" charset="0"/>
              </a:rPr>
              <a:t>fire</a:t>
            </a:r>
            <a:r>
              <a:rPr lang="en-GB" sz="1500" dirty="0">
                <a:latin typeface="Calibri" pitchFamily="34" charset="0"/>
                <a:cs typeface="Calibri" pitchFamily="34" charset="0"/>
              </a:rPr>
              <a:t>, food or theft. </a:t>
            </a:r>
            <a:r>
              <a:rPr lang="en-GB" sz="1500" dirty="0" smtClean="0">
                <a:latin typeface="Calibri" pitchFamily="34" charset="0"/>
                <a:cs typeface="Calibri" pitchFamily="34" charset="0"/>
              </a:rPr>
              <a:t>Now that </a:t>
            </a:r>
            <a:r>
              <a:rPr lang="en-GB" sz="1500" dirty="0">
                <a:latin typeface="Calibri" pitchFamily="34" charset="0"/>
                <a:cs typeface="Calibri" pitchFamily="34" charset="0"/>
              </a:rPr>
              <a:t>broadband is so fast and </a:t>
            </a:r>
            <a:r>
              <a:rPr lang="en-GB" sz="1500" dirty="0" smtClean="0">
                <a:latin typeface="Calibri" pitchFamily="34" charset="0"/>
                <a:cs typeface="Calibri" pitchFamily="34" charset="0"/>
              </a:rPr>
              <a:t>cheap, backing </a:t>
            </a:r>
            <a:r>
              <a:rPr lang="en-GB" sz="1500" dirty="0">
                <a:latin typeface="Calibri" pitchFamily="34" charset="0"/>
                <a:cs typeface="Calibri" pitchFamily="34" charset="0"/>
              </a:rPr>
              <a:t>up all your data online is </a:t>
            </a:r>
            <a:r>
              <a:rPr lang="en-GB" sz="1500" dirty="0" smtClean="0">
                <a:latin typeface="Calibri" pitchFamily="34" charset="0"/>
                <a:cs typeface="Calibri" pitchFamily="34" charset="0"/>
              </a:rPr>
              <a:t>a realistic </a:t>
            </a:r>
            <a:r>
              <a:rPr lang="en-GB" sz="1500" dirty="0">
                <a:latin typeface="Calibri" pitchFamily="34" charset="0"/>
                <a:cs typeface="Calibri" pitchFamily="34" charset="0"/>
              </a:rPr>
              <a:t>proposition. You can also </a:t>
            </a:r>
            <a:r>
              <a:rPr lang="en-GB" sz="1500" dirty="0" smtClean="0">
                <a:latin typeface="Calibri" pitchFamily="34" charset="0"/>
                <a:cs typeface="Calibri" pitchFamily="34" charset="0"/>
              </a:rPr>
              <a:t>use synchronisation </a:t>
            </a:r>
            <a:r>
              <a:rPr lang="en-GB" sz="1500" dirty="0">
                <a:latin typeface="Calibri" pitchFamily="34" charset="0"/>
                <a:cs typeface="Calibri" pitchFamily="34" charset="0"/>
              </a:rPr>
              <a:t>services to make </a:t>
            </a:r>
            <a:r>
              <a:rPr lang="en-GB" sz="1500" dirty="0" smtClean="0">
                <a:latin typeface="Calibri" pitchFamily="34" charset="0"/>
                <a:cs typeface="Calibri" pitchFamily="34" charset="0"/>
              </a:rPr>
              <a:t>sure the </a:t>
            </a:r>
            <a:r>
              <a:rPr lang="en-GB" sz="1500" dirty="0">
                <a:latin typeface="Calibri" pitchFamily="34" charset="0"/>
                <a:cs typeface="Calibri" pitchFamily="34" charset="0"/>
              </a:rPr>
              <a:t>work you want to take home </a:t>
            </a:r>
            <a:r>
              <a:rPr lang="en-GB" sz="1500" dirty="0" smtClean="0">
                <a:latin typeface="Calibri" pitchFamily="34" charset="0"/>
                <a:cs typeface="Calibri" pitchFamily="34" charset="0"/>
              </a:rPr>
              <a:t>gets there </a:t>
            </a:r>
            <a:r>
              <a:rPr lang="en-GB" sz="1500" dirty="0">
                <a:latin typeface="Calibri" pitchFamily="34" charset="0"/>
                <a:cs typeface="Calibri" pitchFamily="34" charset="0"/>
              </a:rPr>
              <a:t>long before you do, enabling </a:t>
            </a:r>
            <a:r>
              <a:rPr lang="en-GB" sz="1500" dirty="0" smtClean="0">
                <a:latin typeface="Calibri" pitchFamily="34" charset="0"/>
                <a:cs typeface="Calibri" pitchFamily="34" charset="0"/>
              </a:rPr>
              <a:t>you to </a:t>
            </a:r>
            <a:r>
              <a:rPr lang="en-GB" sz="1500" dirty="0">
                <a:latin typeface="Calibri" pitchFamily="34" charset="0"/>
                <a:cs typeface="Calibri" pitchFamily="34" charset="0"/>
              </a:rPr>
              <a:t>access your data wherever you </a:t>
            </a:r>
            <a:r>
              <a:rPr lang="en-GB" sz="1500" dirty="0" smtClean="0">
                <a:latin typeface="Calibri" pitchFamily="34" charset="0"/>
                <a:cs typeface="Calibri" pitchFamily="34" charset="0"/>
              </a:rPr>
              <a:t>are.</a:t>
            </a:r>
          </a:p>
          <a:p>
            <a:pPr marL="228600" indent="-228600"/>
            <a:r>
              <a:rPr lang="en-GB" sz="1500" dirty="0" smtClean="0">
                <a:latin typeface="Calibri" pitchFamily="34" charset="0"/>
                <a:cs typeface="Calibri" pitchFamily="34" charset="0"/>
              </a:rPr>
              <a:t>The </a:t>
            </a:r>
            <a:r>
              <a:rPr lang="en-GB" sz="1500" dirty="0">
                <a:latin typeface="Calibri" pitchFamily="34" charset="0"/>
                <a:cs typeface="Calibri" pitchFamily="34" charset="0"/>
              </a:rPr>
              <a:t>company running the </a:t>
            </a:r>
            <a:r>
              <a:rPr lang="en-GB" sz="1500" dirty="0" smtClean="0">
                <a:latin typeface="Calibri" pitchFamily="34" charset="0"/>
                <a:cs typeface="Calibri" pitchFamily="34" charset="0"/>
              </a:rPr>
              <a:t>service will </a:t>
            </a:r>
            <a:r>
              <a:rPr lang="en-GB" sz="1500" dirty="0">
                <a:latin typeface="Calibri" pitchFamily="34" charset="0"/>
                <a:cs typeface="Calibri" pitchFamily="34" charset="0"/>
              </a:rPr>
              <a:t>ensure that your data is </a:t>
            </a:r>
            <a:r>
              <a:rPr lang="en-GB" sz="1500" dirty="0" smtClean="0">
                <a:latin typeface="Calibri" pitchFamily="34" charset="0"/>
                <a:cs typeface="Calibri" pitchFamily="34" charset="0"/>
              </a:rPr>
              <a:t>always readable</a:t>
            </a:r>
            <a:r>
              <a:rPr lang="en-GB" sz="1500" dirty="0">
                <a:latin typeface="Calibri" pitchFamily="34" charset="0"/>
                <a:cs typeface="Calibri" pitchFamily="34" charset="0"/>
              </a:rPr>
              <a:t>, making it less hassle for </a:t>
            </a:r>
            <a:r>
              <a:rPr lang="en-GB" sz="1500" dirty="0" smtClean="0">
                <a:latin typeface="Calibri" pitchFamily="34" charset="0"/>
                <a:cs typeface="Calibri" pitchFamily="34" charset="0"/>
              </a:rPr>
              <a:t>you. However</a:t>
            </a:r>
            <a:r>
              <a:rPr lang="en-GB" sz="1500" dirty="0">
                <a:latin typeface="Calibri" pitchFamily="34" charset="0"/>
                <a:cs typeface="Calibri" pitchFamily="34" charset="0"/>
              </a:rPr>
              <a:t>, the downside is that </a:t>
            </a:r>
            <a:r>
              <a:rPr lang="en-GB" sz="1500" dirty="0" smtClean="0">
                <a:latin typeface="Calibri" pitchFamily="34" charset="0"/>
                <a:cs typeface="Calibri" pitchFamily="34" charset="0"/>
              </a:rPr>
              <a:t>you have </a:t>
            </a:r>
            <a:r>
              <a:rPr lang="en-GB" sz="1500" dirty="0">
                <a:latin typeface="Calibri" pitchFamily="34" charset="0"/>
                <a:cs typeface="Calibri" pitchFamily="34" charset="0"/>
              </a:rPr>
              <a:t>to pay a monthly or yearly fee. </a:t>
            </a:r>
            <a:r>
              <a:rPr lang="en-GB" sz="1500" dirty="0" smtClean="0">
                <a:latin typeface="Calibri" pitchFamily="34" charset="0"/>
                <a:cs typeface="Calibri" pitchFamily="34" charset="0"/>
              </a:rPr>
              <a:t>If you </a:t>
            </a:r>
            <a:r>
              <a:rPr lang="en-GB" sz="1500" dirty="0">
                <a:latin typeface="Calibri" pitchFamily="34" charset="0"/>
                <a:cs typeface="Calibri" pitchFamily="34" charset="0"/>
              </a:rPr>
              <a:t>fail to keep up payments, you </a:t>
            </a:r>
            <a:r>
              <a:rPr lang="en-GB" sz="1500" dirty="0" smtClean="0">
                <a:latin typeface="Calibri" pitchFamily="34" charset="0"/>
                <a:cs typeface="Calibri" pitchFamily="34" charset="0"/>
              </a:rPr>
              <a:t>lose access </a:t>
            </a:r>
            <a:r>
              <a:rPr lang="en-GB" sz="1500" dirty="0">
                <a:latin typeface="Calibri" pitchFamily="34" charset="0"/>
                <a:cs typeface="Calibri" pitchFamily="34" charset="0"/>
              </a:rPr>
              <a:t>to your </a:t>
            </a:r>
            <a:r>
              <a:rPr lang="en-GB" sz="1500" dirty="0" smtClean="0">
                <a:latin typeface="Calibri" pitchFamily="34" charset="0"/>
                <a:cs typeface="Calibri" pitchFamily="34" charset="0"/>
              </a:rPr>
              <a:t>files</a:t>
            </a:r>
            <a:r>
              <a:rPr lang="en-GB" sz="1500" dirty="0">
                <a:latin typeface="Calibri" pitchFamily="34" charset="0"/>
                <a:cs typeface="Calibri" pitchFamily="34" charset="0"/>
              </a:rPr>
              <a:t>.</a:t>
            </a:r>
          </a:p>
          <a:p>
            <a:pPr marL="228600" indent="-228600"/>
            <a:r>
              <a:rPr lang="en-GB" sz="1500" dirty="0">
                <a:latin typeface="Calibri" pitchFamily="34" charset="0"/>
                <a:cs typeface="Calibri" pitchFamily="34" charset="0"/>
              </a:rPr>
              <a:t>The other potential problem is </a:t>
            </a:r>
            <a:r>
              <a:rPr lang="en-GB" sz="1500" dirty="0" smtClean="0">
                <a:latin typeface="Calibri" pitchFamily="34" charset="0"/>
                <a:cs typeface="Calibri" pitchFamily="34" charset="0"/>
              </a:rPr>
              <a:t>that if </a:t>
            </a:r>
            <a:r>
              <a:rPr lang="en-GB" sz="1500" dirty="0">
                <a:latin typeface="Calibri" pitchFamily="34" charset="0"/>
                <a:cs typeface="Calibri" pitchFamily="34" charset="0"/>
              </a:rPr>
              <a:t>the provider goes bankrupt, there’s </a:t>
            </a:r>
            <a:r>
              <a:rPr lang="en-GB" sz="1500" dirty="0" smtClean="0">
                <a:latin typeface="Calibri" pitchFamily="34" charset="0"/>
                <a:cs typeface="Calibri" pitchFamily="34" charset="0"/>
              </a:rPr>
              <a:t>a chance </a:t>
            </a:r>
            <a:r>
              <a:rPr lang="en-GB" sz="1500" dirty="0">
                <a:latin typeface="Calibri" pitchFamily="34" charset="0"/>
                <a:cs typeface="Calibri" pitchFamily="34" charset="0"/>
              </a:rPr>
              <a:t>you won’t be able to </a:t>
            </a:r>
            <a:r>
              <a:rPr lang="en-GB" sz="1500" dirty="0" smtClean="0">
                <a:latin typeface="Calibri" pitchFamily="34" charset="0"/>
                <a:cs typeface="Calibri" pitchFamily="34" charset="0"/>
              </a:rPr>
              <a:t>access your </a:t>
            </a:r>
            <a:r>
              <a:rPr lang="en-GB" sz="1500" dirty="0">
                <a:latin typeface="Calibri" pitchFamily="34" charset="0"/>
                <a:cs typeface="Calibri" pitchFamily="34" charset="0"/>
              </a:rPr>
              <a:t>data. This means it’s best to </a:t>
            </a:r>
            <a:r>
              <a:rPr lang="en-GB" sz="1500" dirty="0" smtClean="0">
                <a:latin typeface="Calibri" pitchFamily="34" charset="0"/>
                <a:cs typeface="Calibri" pitchFamily="34" charset="0"/>
              </a:rPr>
              <a:t>use online </a:t>
            </a:r>
            <a:r>
              <a:rPr lang="en-GB" sz="1500" dirty="0">
                <a:latin typeface="Calibri" pitchFamily="34" charset="0"/>
                <a:cs typeface="Calibri" pitchFamily="34" charset="0"/>
              </a:rPr>
              <a:t>backup in conjunction with </a:t>
            </a:r>
            <a:r>
              <a:rPr lang="en-GB" sz="1500" dirty="0" smtClean="0">
                <a:latin typeface="Calibri" pitchFamily="34" charset="0"/>
                <a:cs typeface="Calibri" pitchFamily="34" charset="0"/>
              </a:rPr>
              <a:t>an offline one, </a:t>
            </a:r>
            <a:r>
              <a:rPr lang="en-GB" sz="1500" dirty="0">
                <a:latin typeface="Calibri" pitchFamily="34" charset="0"/>
                <a:cs typeface="Calibri" pitchFamily="34" charset="0"/>
              </a:rPr>
              <a:t>but a local backup should be </a:t>
            </a:r>
            <a:r>
              <a:rPr lang="en-GB" sz="1500" dirty="0" smtClean="0">
                <a:latin typeface="Calibri" pitchFamily="34" charset="0"/>
                <a:cs typeface="Calibri" pitchFamily="34" charset="0"/>
              </a:rPr>
              <a:t>your primary </a:t>
            </a:r>
            <a:r>
              <a:rPr lang="en-GB" sz="1500" dirty="0">
                <a:latin typeface="Calibri" pitchFamily="34" charset="0"/>
                <a:cs typeface="Calibri" pitchFamily="34" charset="0"/>
              </a:rPr>
              <a:t>method as it’s secure, </a:t>
            </a:r>
            <a:r>
              <a:rPr lang="en-GB" sz="1500" dirty="0" smtClean="0">
                <a:latin typeface="Calibri" pitchFamily="34" charset="0"/>
                <a:cs typeface="Calibri" pitchFamily="34" charset="0"/>
              </a:rPr>
              <a:t> quick and </a:t>
            </a:r>
            <a:r>
              <a:rPr lang="en-GB" sz="1500" dirty="0">
                <a:latin typeface="Calibri" pitchFamily="34" charset="0"/>
                <a:cs typeface="Calibri" pitchFamily="34" charset="0"/>
              </a:rPr>
              <a:t>convenient</a:t>
            </a:r>
            <a:r>
              <a:rPr lang="en-GB" sz="1500" dirty="0" smtClean="0">
                <a:latin typeface="Calibri" pitchFamily="34" charset="0"/>
                <a:cs typeface="Calibri" pitchFamily="34" charset="0"/>
              </a:rPr>
              <a:t>.</a:t>
            </a:r>
          </a:p>
          <a:p>
            <a:pPr marL="0" indent="0">
              <a:buNone/>
            </a:pPr>
            <a:r>
              <a:rPr lang="en-GB" sz="1500" b="1" dirty="0" smtClean="0">
                <a:latin typeface="Calibri" pitchFamily="34" charset="0"/>
                <a:cs typeface="Calibri" pitchFamily="34" charset="0"/>
              </a:rPr>
              <a:t>P4.2 </a:t>
            </a:r>
            <a:r>
              <a:rPr lang="en-GB" sz="1500" b="1" dirty="0">
                <a:latin typeface="Calibri" pitchFamily="34" charset="0"/>
                <a:cs typeface="Calibri" pitchFamily="34" charset="0"/>
              </a:rPr>
              <a:t>– Task </a:t>
            </a:r>
            <a:r>
              <a:rPr lang="en-GB" sz="1500" b="1" dirty="0" smtClean="0">
                <a:latin typeface="Calibri" pitchFamily="34" charset="0"/>
                <a:cs typeface="Calibri" pitchFamily="34" charset="0"/>
              </a:rPr>
              <a:t>03 </a:t>
            </a:r>
            <a:r>
              <a:rPr lang="en-GB" sz="1500" b="1" dirty="0">
                <a:latin typeface="Calibri" pitchFamily="34" charset="0"/>
                <a:cs typeface="Calibri" pitchFamily="34" charset="0"/>
              </a:rPr>
              <a:t>– </a:t>
            </a:r>
            <a:r>
              <a:rPr lang="en-GB" sz="1500" dirty="0">
                <a:latin typeface="Calibri" pitchFamily="34" charset="0"/>
                <a:cs typeface="Calibri" pitchFamily="34" charset="0"/>
              </a:rPr>
              <a:t>Explain the purpose and effect routine </a:t>
            </a:r>
            <a:r>
              <a:rPr lang="en-GB" sz="1500" dirty="0" smtClean="0">
                <a:latin typeface="Calibri" pitchFamily="34" charset="0"/>
                <a:cs typeface="Calibri" pitchFamily="34" charset="0"/>
              </a:rPr>
              <a:t>Backup Storage </a:t>
            </a:r>
            <a:r>
              <a:rPr lang="en-GB" sz="1500" dirty="0">
                <a:latin typeface="Calibri" pitchFamily="34" charset="0"/>
                <a:cs typeface="Calibri" pitchFamily="34" charset="0"/>
              </a:rPr>
              <a:t>will have on a computer and the benefits of these to a user</a:t>
            </a:r>
            <a:r>
              <a:rPr lang="en-GB" sz="1500" dirty="0" smtClean="0">
                <a:latin typeface="Calibri" pitchFamily="34" charset="0"/>
                <a:cs typeface="Calibri" pitchFamily="34" charset="0"/>
              </a:rPr>
              <a:t>.</a:t>
            </a:r>
            <a:endParaRPr lang="en-GB" sz="1500" dirty="0">
              <a:latin typeface="Calibri" pitchFamily="34" charset="0"/>
              <a:cs typeface="Calibri"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894875406"/>
              </p:ext>
            </p:extLst>
          </p:nvPr>
        </p:nvGraphicFramePr>
        <p:xfrm>
          <a:off x="179512" y="6021288"/>
          <a:ext cx="8784975" cy="370840"/>
        </p:xfrm>
        <a:graphic>
          <a:graphicData uri="http://schemas.openxmlformats.org/drawingml/2006/table">
            <a:tbl>
              <a:tblPr firstRow="1" bandRow="1">
                <a:tableStyleId>{5C22544A-7EE6-4342-B048-85BDC9FD1C3A}</a:tableStyleId>
              </a:tblPr>
              <a:tblGrid>
                <a:gridCol w="648072"/>
                <a:gridCol w="2736304"/>
                <a:gridCol w="2160240"/>
                <a:gridCol w="1483364"/>
                <a:gridCol w="1756995"/>
              </a:tblGrid>
              <a:tr h="370840">
                <a:tc>
                  <a:txBody>
                    <a:bodyPr/>
                    <a:lstStyle/>
                    <a:p>
                      <a:r>
                        <a:rPr lang="en-GB" sz="1500" b="1" dirty="0" smtClean="0">
                          <a:latin typeface="Calibri" pitchFamily="34" charset="0"/>
                          <a:cs typeface="Calibri" pitchFamily="34" charset="0"/>
                        </a:rPr>
                        <a:t>Disks</a:t>
                      </a:r>
                      <a:r>
                        <a:rPr lang="en-GB" sz="1500" dirty="0" smtClean="0">
                          <a:latin typeface="Calibri" pitchFamily="34" charset="0"/>
                          <a:cs typeface="Calibri" pitchFamily="34" charset="0"/>
                        </a:rPr>
                        <a:t> </a:t>
                      </a:r>
                      <a:endParaRPr lang="en-GB" sz="1500" dirty="0">
                        <a:latin typeface="Calibri" pitchFamily="34" charset="0"/>
                        <a:cs typeface="Calibri" pitchFamily="34" charset="0"/>
                      </a:endParaRPr>
                    </a:p>
                  </a:txBody>
                  <a:tcPr/>
                </a:tc>
                <a:tc>
                  <a:txBody>
                    <a:bodyPr/>
                    <a:lstStyle/>
                    <a:p>
                      <a:r>
                        <a:rPr lang="en-GB" sz="1500" b="1" dirty="0" smtClean="0">
                          <a:latin typeface="Calibri" pitchFamily="34" charset="0"/>
                          <a:cs typeface="Calibri" pitchFamily="34" charset="0"/>
                        </a:rPr>
                        <a:t>Pen drives and Memory cards </a:t>
                      </a:r>
                      <a:endParaRPr lang="en-GB" sz="1500" dirty="0">
                        <a:latin typeface="Calibri" pitchFamily="34" charset="0"/>
                        <a:cs typeface="Calibri" pitchFamily="34" charset="0"/>
                      </a:endParaRPr>
                    </a:p>
                  </a:txBody>
                  <a:tcPr/>
                </a:tc>
                <a:tc>
                  <a:txBody>
                    <a:bodyPr/>
                    <a:lstStyle/>
                    <a:p>
                      <a:r>
                        <a:rPr lang="en-GB" sz="1500" b="1" dirty="0" smtClean="0">
                          <a:latin typeface="Calibri" pitchFamily="34" charset="0"/>
                          <a:cs typeface="Calibri" pitchFamily="34" charset="0"/>
                        </a:rPr>
                        <a:t>Portable and fixed drives </a:t>
                      </a:r>
                      <a:endParaRPr lang="en-GB" sz="1500" dirty="0">
                        <a:latin typeface="Calibri" pitchFamily="34" charset="0"/>
                        <a:cs typeface="Calibri" pitchFamily="34" charset="0"/>
                      </a:endParaRPr>
                    </a:p>
                  </a:txBody>
                  <a:tcPr/>
                </a:tc>
                <a:tc>
                  <a:txBody>
                    <a:bodyPr/>
                    <a:lstStyle/>
                    <a:p>
                      <a:r>
                        <a:rPr lang="en-GB" sz="1500" b="1" dirty="0" smtClean="0">
                          <a:latin typeface="Calibri" pitchFamily="34" charset="0"/>
                          <a:cs typeface="Calibri" pitchFamily="34" charset="0"/>
                        </a:rPr>
                        <a:t>Optical media</a:t>
                      </a:r>
                      <a:r>
                        <a:rPr lang="en-GB" sz="1500" dirty="0" smtClean="0">
                          <a:latin typeface="Calibri" pitchFamily="34" charset="0"/>
                          <a:cs typeface="Calibri" pitchFamily="34" charset="0"/>
                        </a:rPr>
                        <a:t> </a:t>
                      </a:r>
                      <a:endParaRPr lang="en-GB" sz="1500" dirty="0">
                        <a:latin typeface="Calibri" pitchFamily="34" charset="0"/>
                        <a:cs typeface="Calibri" pitchFamily="34" charset="0"/>
                      </a:endParaRPr>
                    </a:p>
                  </a:txBody>
                  <a:tcPr/>
                </a:tc>
                <a:tc>
                  <a:txBody>
                    <a:bodyPr/>
                    <a:lstStyle/>
                    <a:p>
                      <a:r>
                        <a:rPr lang="en-GB" sz="1500" b="1" dirty="0" smtClean="0">
                          <a:latin typeface="Calibri" pitchFamily="34" charset="0"/>
                          <a:cs typeface="Calibri" pitchFamily="34" charset="0"/>
                        </a:rPr>
                        <a:t>Offsite data storage</a:t>
                      </a:r>
                      <a:r>
                        <a:rPr lang="en-GB" sz="1500" dirty="0" smtClean="0">
                          <a:latin typeface="Calibri" pitchFamily="34" charset="0"/>
                          <a:cs typeface="Calibri" pitchFamily="34" charset="0"/>
                        </a:rPr>
                        <a:t> </a:t>
                      </a:r>
                      <a:endParaRPr lang="en-GB" sz="1500" dirty="0">
                        <a:latin typeface="Calibri" pitchFamily="34" charset="0"/>
                        <a:cs typeface="Calibri" pitchFamily="34" charset="0"/>
                      </a:endParaRPr>
                    </a:p>
                  </a:txBody>
                  <a:tcPr/>
                </a:tc>
              </a:tr>
            </a:tbl>
          </a:graphicData>
        </a:graphic>
      </p:graphicFrame>
      <p:sp>
        <p:nvSpPr>
          <p:cNvPr id="6" name="Title 2"/>
          <p:cNvSpPr>
            <a:spLocks noGrp="1"/>
          </p:cNvSpPr>
          <p:nvPr>
            <p:ph type="title"/>
          </p:nvPr>
        </p:nvSpPr>
        <p:spPr>
          <a:xfrm>
            <a:off x="179512" y="116632"/>
            <a:ext cx="8733656" cy="360040"/>
          </a:xfrm>
        </p:spPr>
        <p:txBody>
          <a:bodyPr>
            <a:noAutofit/>
          </a:bodyPr>
          <a:lstStyle/>
          <a:p>
            <a:r>
              <a:rPr lang="en-GB" sz="2400" dirty="0" smtClean="0">
                <a:latin typeface="Calibri" pitchFamily="34" charset="0"/>
                <a:cs typeface="Calibri" pitchFamily="34" charset="0"/>
              </a:rPr>
              <a:t>P4.2 </a:t>
            </a:r>
            <a:r>
              <a:rPr lang="en-GB" sz="2400" dirty="0">
                <a:latin typeface="Calibri" pitchFamily="34" charset="0"/>
                <a:cs typeface="Calibri" pitchFamily="34" charset="0"/>
              </a:rPr>
              <a:t>– Perform routine Housekeeping – </a:t>
            </a:r>
            <a:r>
              <a:rPr lang="en-GB" sz="2400" dirty="0" smtClean="0">
                <a:latin typeface="Calibri" pitchFamily="34" charset="0"/>
                <a:cs typeface="Calibri" pitchFamily="34" charset="0"/>
              </a:rPr>
              <a:t>Backup </a:t>
            </a:r>
            <a:r>
              <a:rPr lang="en-GB" sz="2400" dirty="0" smtClean="0">
                <a:latin typeface="Calibri" pitchFamily="34" charset="0"/>
                <a:cs typeface="Calibri" pitchFamily="34" charset="0"/>
              </a:rPr>
              <a:t>Storage - Options</a:t>
            </a:r>
            <a:endParaRPr lang="en-GB" sz="2400" dirty="0">
              <a:latin typeface="Calibri" pitchFamily="34" charset="0"/>
              <a:cs typeface="Calibri" pitchFamily="34" charset="0"/>
            </a:endParaRPr>
          </a:p>
        </p:txBody>
      </p:sp>
    </p:spTree>
    <p:extLst>
      <p:ext uri="{BB962C8B-B14F-4D97-AF65-F5344CB8AC3E}">
        <p14:creationId xmlns:p14="http://schemas.microsoft.com/office/powerpoint/2010/main" val="28956243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548680"/>
            <a:ext cx="6454574" cy="5472608"/>
          </a:xfrm>
        </p:spPr>
        <p:txBody>
          <a:bodyPr>
            <a:noAutofit/>
          </a:bodyPr>
          <a:lstStyle/>
          <a:p>
            <a:pPr marL="177800" indent="-177800"/>
            <a:r>
              <a:rPr lang="en-GB" sz="1550" dirty="0">
                <a:latin typeface="Calibri" pitchFamily="34" charset="0"/>
                <a:cs typeface="Calibri" pitchFamily="34" charset="0"/>
              </a:rPr>
              <a:t>Backups in applications are vital, programs crash for all sorts of reasons and most of the time they will take your work with it, setting the backup time too short slows the program down, setting it too high means you risk losing more of your work than was necessary. This also includes memory stick and Hard drive backups.</a:t>
            </a:r>
          </a:p>
          <a:p>
            <a:pPr marL="177800" indent="-177800"/>
            <a:r>
              <a:rPr lang="en-GB" sz="1550" dirty="0" smtClean="0">
                <a:latin typeface="Calibri" pitchFamily="34" charset="0"/>
                <a:cs typeface="Calibri" pitchFamily="34" charset="0"/>
              </a:rPr>
              <a:t>These </a:t>
            </a:r>
            <a:r>
              <a:rPr lang="en-GB" sz="1550" dirty="0" smtClean="0">
                <a:latin typeface="Calibri" pitchFamily="34" charset="0"/>
                <a:cs typeface="Calibri" pitchFamily="34" charset="0"/>
              </a:rPr>
              <a:t>are things that can be pre-set so the user does not realise they are happening.</a:t>
            </a:r>
          </a:p>
          <a:p>
            <a:pPr marL="452438" lvl="1"/>
            <a:r>
              <a:rPr lang="en-GB" sz="1550" dirty="0" smtClean="0">
                <a:latin typeface="Calibri" pitchFamily="34" charset="0"/>
                <a:cs typeface="Calibri" pitchFamily="34" charset="0"/>
              </a:rPr>
              <a:t>Configure the Virus Checker for updates and schedule a scan once a week.</a:t>
            </a:r>
          </a:p>
          <a:p>
            <a:pPr marL="452438" lvl="1"/>
            <a:r>
              <a:rPr lang="en-GB" sz="1550" dirty="0" smtClean="0">
                <a:latin typeface="Calibri" pitchFamily="34" charset="0"/>
                <a:cs typeface="Calibri" pitchFamily="34" charset="0"/>
              </a:rPr>
              <a:t>Configure the Firewall to update once a week when the machine is likely to used the least or not at all.</a:t>
            </a:r>
          </a:p>
          <a:p>
            <a:pPr marL="452438" lvl="1"/>
            <a:r>
              <a:rPr lang="en-GB" sz="1550" dirty="0" smtClean="0">
                <a:latin typeface="Calibri" pitchFamily="34" charset="0"/>
                <a:cs typeface="Calibri" pitchFamily="34" charset="0"/>
              </a:rPr>
              <a:t>Create a System Restore Point</a:t>
            </a:r>
          </a:p>
          <a:p>
            <a:pPr marL="452438" lvl="1"/>
            <a:r>
              <a:rPr lang="en-GB" sz="1550" dirty="0" smtClean="0">
                <a:latin typeface="Calibri" pitchFamily="34" charset="0"/>
                <a:cs typeface="Calibri" pitchFamily="34" charset="0"/>
              </a:rPr>
              <a:t>Configure the Windows updates to check every time the system goes online for device and system updates.</a:t>
            </a:r>
            <a:endParaRPr lang="en-GB" sz="1550" dirty="0">
              <a:latin typeface="Calibri" pitchFamily="34" charset="0"/>
              <a:cs typeface="Calibri" pitchFamily="34" charset="0"/>
            </a:endParaRPr>
          </a:p>
          <a:p>
            <a:pPr marL="452438" lvl="1"/>
            <a:r>
              <a:rPr lang="en-GB" sz="1550" dirty="0" smtClean="0">
                <a:latin typeface="Calibri" pitchFamily="34" charset="0"/>
                <a:cs typeface="Calibri" pitchFamily="34" charset="0"/>
              </a:rPr>
              <a:t>Configure the backup file and location of the Office applications so they save every 15mins into a location different from the default file location</a:t>
            </a:r>
            <a:r>
              <a:rPr lang="en-GB" sz="1550" dirty="0" smtClean="0">
                <a:latin typeface="Calibri" pitchFamily="34" charset="0"/>
                <a:cs typeface="Calibri" pitchFamily="34" charset="0"/>
              </a:rPr>
              <a:t>.</a:t>
            </a:r>
          </a:p>
          <a:p>
            <a:pPr marL="452438" lvl="1"/>
            <a:r>
              <a:rPr lang="en-GB" sz="1550" dirty="0" smtClean="0">
                <a:latin typeface="Calibri" pitchFamily="34" charset="0"/>
                <a:cs typeface="Calibri" pitchFamily="34" charset="0"/>
              </a:rPr>
              <a:t>Backup files onto a Memory Stick or external drive.</a:t>
            </a:r>
            <a:endParaRPr lang="en-GB" sz="1550" dirty="0" smtClean="0">
              <a:latin typeface="Calibri" pitchFamily="34" charset="0"/>
              <a:cs typeface="Calibri" pitchFamily="34" charset="0"/>
            </a:endParaRPr>
          </a:p>
          <a:p>
            <a:pPr marL="177800" indent="-177800"/>
            <a:r>
              <a:rPr lang="en-GB" sz="1550" dirty="0" smtClean="0">
                <a:latin typeface="Calibri" pitchFamily="34" charset="0"/>
                <a:cs typeface="Calibri" pitchFamily="34" charset="0"/>
              </a:rPr>
              <a:t>Explain the importance of doing this and the benefits this will have to the user.</a:t>
            </a:r>
          </a:p>
          <a:p>
            <a:pPr marL="3175" indent="0">
              <a:buNone/>
            </a:pPr>
            <a:r>
              <a:rPr lang="en-GB" sz="1550" b="1" dirty="0" smtClean="0">
                <a:latin typeface="Calibri" pitchFamily="34" charset="0"/>
                <a:cs typeface="Calibri" pitchFamily="34" charset="0"/>
              </a:rPr>
              <a:t>P4.2 </a:t>
            </a:r>
            <a:r>
              <a:rPr lang="en-GB" sz="1550" b="1" dirty="0" smtClean="0">
                <a:latin typeface="Calibri" pitchFamily="34" charset="0"/>
                <a:cs typeface="Calibri" pitchFamily="34" charset="0"/>
              </a:rPr>
              <a:t>– Task </a:t>
            </a:r>
            <a:r>
              <a:rPr lang="en-GB" sz="1550" b="1" dirty="0" smtClean="0">
                <a:latin typeface="Calibri" pitchFamily="34" charset="0"/>
                <a:cs typeface="Calibri" pitchFamily="34" charset="0"/>
              </a:rPr>
              <a:t>04 </a:t>
            </a:r>
            <a:r>
              <a:rPr lang="en-GB" sz="1550" b="1" dirty="0" smtClean="0">
                <a:latin typeface="Calibri" pitchFamily="34" charset="0"/>
                <a:cs typeface="Calibri" pitchFamily="34" charset="0"/>
              </a:rPr>
              <a:t>- </a:t>
            </a:r>
            <a:r>
              <a:rPr lang="en-GB" sz="1550" dirty="0" smtClean="0">
                <a:latin typeface="Calibri" pitchFamily="34" charset="0"/>
                <a:cs typeface="Calibri" pitchFamily="34" charset="0"/>
              </a:rPr>
              <a:t>Configure the system for updates and program backups in accordance to Acceptance and forward </a:t>
            </a:r>
            <a:r>
              <a:rPr lang="en-GB" sz="1550" dirty="0">
                <a:latin typeface="Calibri" pitchFamily="34" charset="0"/>
                <a:cs typeface="Calibri" pitchFamily="34" charset="0"/>
              </a:rPr>
              <a:t>planning </a:t>
            </a:r>
            <a:r>
              <a:rPr lang="en-GB" sz="1550" dirty="0" smtClean="0">
                <a:latin typeface="Calibri" pitchFamily="34" charset="0"/>
                <a:cs typeface="Calibri" pitchFamily="34" charset="0"/>
              </a:rPr>
              <a:t>procedures.</a:t>
            </a:r>
            <a:endParaRPr lang="en-GB" sz="1550" dirty="0">
              <a:latin typeface="Calibri" pitchFamily="34" charset="0"/>
              <a:cs typeface="Calibri" pitchFamily="34" charset="0"/>
            </a:endParaRPr>
          </a:p>
        </p:txBody>
      </p:sp>
      <p:grpSp>
        <p:nvGrpSpPr>
          <p:cNvPr id="7" name="Group 6"/>
          <p:cNvGrpSpPr/>
          <p:nvPr/>
        </p:nvGrpSpPr>
        <p:grpSpPr>
          <a:xfrm>
            <a:off x="6660232" y="2094210"/>
            <a:ext cx="2304256" cy="1694830"/>
            <a:chOff x="6660232" y="2204864"/>
            <a:chExt cx="2304256" cy="1694830"/>
          </a:xfrm>
        </p:grpSpPr>
        <p:pic>
          <p:nvPicPr>
            <p:cNvPr id="3076"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29454" b="26232"/>
            <a:stretch/>
          </p:blipFill>
          <p:spPr bwMode="auto">
            <a:xfrm>
              <a:off x="6660232" y="2204864"/>
              <a:ext cx="2304256" cy="169483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7452320" y="3501007"/>
              <a:ext cx="864096" cy="398687"/>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 name="Group 7"/>
          <p:cNvGrpSpPr/>
          <p:nvPr/>
        </p:nvGrpSpPr>
        <p:grpSpPr>
          <a:xfrm>
            <a:off x="6660232" y="620688"/>
            <a:ext cx="2322099" cy="1296144"/>
            <a:chOff x="6660232" y="620688"/>
            <a:chExt cx="2322099" cy="1296144"/>
          </a:xfrm>
        </p:grpSpPr>
        <p:pic>
          <p:nvPicPr>
            <p:cNvPr id="3074"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28677" b="42941"/>
            <a:stretch/>
          </p:blipFill>
          <p:spPr bwMode="auto">
            <a:xfrm>
              <a:off x="6660232" y="620688"/>
              <a:ext cx="2303323" cy="129614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Oval 9"/>
            <p:cNvSpPr/>
            <p:nvPr/>
          </p:nvSpPr>
          <p:spPr>
            <a:xfrm>
              <a:off x="7443655" y="1484784"/>
              <a:ext cx="1538676" cy="398687"/>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 name="Group 2"/>
          <p:cNvGrpSpPr/>
          <p:nvPr/>
        </p:nvGrpSpPr>
        <p:grpSpPr>
          <a:xfrm>
            <a:off x="6634086" y="4005064"/>
            <a:ext cx="2348245" cy="1914938"/>
            <a:chOff x="6634086" y="4221088"/>
            <a:chExt cx="2348245" cy="1914938"/>
          </a:xfrm>
        </p:grpSpPr>
        <p:pic>
          <p:nvPicPr>
            <p:cNvPr id="3075"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34086" y="4221088"/>
              <a:ext cx="2348245" cy="191493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Oval 10"/>
            <p:cNvSpPr/>
            <p:nvPr/>
          </p:nvSpPr>
          <p:spPr>
            <a:xfrm>
              <a:off x="7376160" y="4581128"/>
              <a:ext cx="1084272" cy="398687"/>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aphicFrame>
        <p:nvGraphicFramePr>
          <p:cNvPr id="6" name="Table 5"/>
          <p:cNvGraphicFramePr>
            <a:graphicFrameLocks noGrp="1"/>
          </p:cNvGraphicFramePr>
          <p:nvPr>
            <p:extLst>
              <p:ext uri="{D42A27DB-BD31-4B8C-83A1-F6EECF244321}">
                <p14:modId xmlns:p14="http://schemas.microsoft.com/office/powerpoint/2010/main" val="1424620279"/>
              </p:ext>
            </p:extLst>
          </p:nvPr>
        </p:nvGraphicFramePr>
        <p:xfrm>
          <a:off x="179512" y="6082496"/>
          <a:ext cx="8802819" cy="370840"/>
        </p:xfrm>
        <a:graphic>
          <a:graphicData uri="http://schemas.openxmlformats.org/drawingml/2006/table">
            <a:tbl>
              <a:tblPr firstRow="1" bandRow="1">
                <a:tableStyleId>{5C22544A-7EE6-4342-B048-85BDC9FD1C3A}</a:tableStyleId>
              </a:tblPr>
              <a:tblGrid>
                <a:gridCol w="1224136"/>
                <a:gridCol w="1008112"/>
                <a:gridCol w="1296144"/>
                <a:gridCol w="1512168"/>
                <a:gridCol w="1224136"/>
                <a:gridCol w="2538123"/>
              </a:tblGrid>
              <a:tr h="370840">
                <a:tc>
                  <a:txBody>
                    <a:bodyPr/>
                    <a:lstStyle/>
                    <a:p>
                      <a:pPr algn="ctr"/>
                      <a:r>
                        <a:rPr lang="en-GB" sz="1400" dirty="0" smtClean="0">
                          <a:latin typeface="Calibri" pitchFamily="34" charset="0"/>
                          <a:cs typeface="Calibri" pitchFamily="34" charset="0"/>
                        </a:rPr>
                        <a:t>Virus Checker</a:t>
                      </a:r>
                      <a:endParaRPr lang="en-GB" sz="1400" dirty="0">
                        <a:latin typeface="Calibri" pitchFamily="34" charset="0"/>
                        <a:cs typeface="Calibri" pitchFamily="34" charset="0"/>
                      </a:endParaRPr>
                    </a:p>
                  </a:txBody>
                  <a:tcPr/>
                </a:tc>
                <a:tc>
                  <a:txBody>
                    <a:bodyPr/>
                    <a:lstStyle/>
                    <a:p>
                      <a:pPr algn="ctr"/>
                      <a:r>
                        <a:rPr lang="en-GB" sz="1400" dirty="0" smtClean="0">
                          <a:latin typeface="Calibri" pitchFamily="34" charset="0"/>
                          <a:cs typeface="Calibri" pitchFamily="34" charset="0"/>
                        </a:rPr>
                        <a:t>Firewall</a:t>
                      </a:r>
                      <a:endParaRPr lang="en-GB" sz="1400" dirty="0">
                        <a:latin typeface="Calibri" pitchFamily="34" charset="0"/>
                        <a:cs typeface="Calibri" pitchFamily="34" charset="0"/>
                      </a:endParaRPr>
                    </a:p>
                  </a:txBody>
                  <a:tcPr/>
                </a:tc>
                <a:tc>
                  <a:txBody>
                    <a:bodyPr/>
                    <a:lstStyle/>
                    <a:p>
                      <a:pPr algn="ctr"/>
                      <a:r>
                        <a:rPr lang="en-GB" sz="1400" dirty="0" smtClean="0">
                          <a:latin typeface="Calibri" pitchFamily="34" charset="0"/>
                          <a:cs typeface="Calibri" pitchFamily="34" charset="0"/>
                        </a:rPr>
                        <a:t>Restore Point</a:t>
                      </a:r>
                      <a:endParaRPr lang="en-GB" sz="1400" dirty="0">
                        <a:latin typeface="Calibri" pitchFamily="34" charset="0"/>
                        <a:cs typeface="Calibri" pitchFamily="34" charset="0"/>
                      </a:endParaRPr>
                    </a:p>
                  </a:txBody>
                  <a:tcPr/>
                </a:tc>
                <a:tc>
                  <a:txBody>
                    <a:bodyPr/>
                    <a:lstStyle/>
                    <a:p>
                      <a:pPr algn="ctr"/>
                      <a:r>
                        <a:rPr lang="en-GB" sz="1400" dirty="0" smtClean="0">
                          <a:latin typeface="Calibri" pitchFamily="34" charset="0"/>
                          <a:cs typeface="Calibri" pitchFamily="34" charset="0"/>
                        </a:rPr>
                        <a:t>Windows Update</a:t>
                      </a:r>
                      <a:endParaRPr lang="en-GB" sz="1400" dirty="0">
                        <a:latin typeface="Calibri" pitchFamily="34" charset="0"/>
                        <a:cs typeface="Calibri" pitchFamily="34" charset="0"/>
                      </a:endParaRPr>
                    </a:p>
                  </a:txBody>
                  <a:tcPr/>
                </a:tc>
                <a:tc>
                  <a:txBody>
                    <a:bodyPr/>
                    <a:lstStyle/>
                    <a:p>
                      <a:pPr algn="ctr"/>
                      <a:r>
                        <a:rPr lang="en-GB" sz="1400" dirty="0" smtClean="0">
                          <a:latin typeface="Calibri" pitchFamily="34" charset="0"/>
                          <a:cs typeface="Calibri" pitchFamily="34" charset="0"/>
                        </a:rPr>
                        <a:t>Office backup</a:t>
                      </a:r>
                      <a:endParaRPr lang="en-GB" sz="1400" dirty="0">
                        <a:latin typeface="Calibri" pitchFamily="34" charset="0"/>
                        <a:cs typeface="Calibri" pitchFamily="34" charset="0"/>
                      </a:endParaRPr>
                    </a:p>
                  </a:txBody>
                  <a:tcPr/>
                </a:tc>
                <a:tc>
                  <a:txBody>
                    <a:bodyPr/>
                    <a:lstStyle/>
                    <a:p>
                      <a:pPr algn="ctr"/>
                      <a:r>
                        <a:rPr lang="en-GB" sz="1400" dirty="0" smtClean="0">
                          <a:latin typeface="Calibri" pitchFamily="34" charset="0"/>
                          <a:cs typeface="Calibri" pitchFamily="34" charset="0"/>
                        </a:rPr>
                        <a:t>Backing</a:t>
                      </a:r>
                      <a:r>
                        <a:rPr lang="en-GB" sz="1400" baseline="0" dirty="0" smtClean="0">
                          <a:latin typeface="Calibri" pitchFamily="34" charset="0"/>
                          <a:cs typeface="Calibri" pitchFamily="34" charset="0"/>
                        </a:rPr>
                        <a:t> up onto external Media</a:t>
                      </a:r>
                      <a:endParaRPr lang="en-GB" sz="1400" dirty="0">
                        <a:latin typeface="Calibri" pitchFamily="34" charset="0"/>
                        <a:cs typeface="Calibri" pitchFamily="34" charset="0"/>
                      </a:endParaRPr>
                    </a:p>
                  </a:txBody>
                  <a:tcPr/>
                </a:tc>
              </a:tr>
            </a:tbl>
          </a:graphicData>
        </a:graphic>
      </p:graphicFrame>
      <p:sp>
        <p:nvSpPr>
          <p:cNvPr id="15" name="Title 2"/>
          <p:cNvSpPr>
            <a:spLocks noGrp="1"/>
          </p:cNvSpPr>
          <p:nvPr>
            <p:ph type="title"/>
          </p:nvPr>
        </p:nvSpPr>
        <p:spPr>
          <a:xfrm>
            <a:off x="179512" y="116632"/>
            <a:ext cx="8733656" cy="360040"/>
          </a:xfrm>
        </p:spPr>
        <p:txBody>
          <a:bodyPr>
            <a:noAutofit/>
          </a:bodyPr>
          <a:lstStyle/>
          <a:p>
            <a:r>
              <a:rPr lang="en-GB" sz="2300" dirty="0" smtClean="0">
                <a:latin typeface="Calibri" pitchFamily="34" charset="0"/>
                <a:cs typeface="Calibri" pitchFamily="34" charset="0"/>
              </a:rPr>
              <a:t>P4.2 </a:t>
            </a:r>
            <a:r>
              <a:rPr lang="en-GB" sz="2300" dirty="0">
                <a:latin typeface="Calibri" pitchFamily="34" charset="0"/>
                <a:cs typeface="Calibri" pitchFamily="34" charset="0"/>
              </a:rPr>
              <a:t>– Perform routine Housekeeping – </a:t>
            </a:r>
            <a:r>
              <a:rPr lang="en-GB" sz="2300" dirty="0" smtClean="0">
                <a:latin typeface="Calibri" pitchFamily="34" charset="0"/>
                <a:cs typeface="Calibri" pitchFamily="34" charset="0"/>
              </a:rPr>
              <a:t>Backup </a:t>
            </a:r>
            <a:r>
              <a:rPr lang="en-GB" sz="2300" dirty="0" smtClean="0">
                <a:latin typeface="Calibri" pitchFamily="34" charset="0"/>
                <a:cs typeface="Calibri" pitchFamily="34" charset="0"/>
              </a:rPr>
              <a:t>Storage - </a:t>
            </a:r>
            <a:r>
              <a:rPr lang="en-GB" sz="2300" dirty="0" smtClean="0">
                <a:latin typeface="Calibri" pitchFamily="34" charset="0"/>
                <a:cs typeface="Calibri" pitchFamily="34" charset="0"/>
              </a:rPr>
              <a:t>Configuring</a:t>
            </a:r>
            <a:endParaRPr lang="en-GB" sz="2300" dirty="0">
              <a:latin typeface="Calibri" pitchFamily="34" charset="0"/>
              <a:cs typeface="Calibri" pitchFamily="34" charset="0"/>
            </a:endParaRPr>
          </a:p>
        </p:txBody>
      </p:sp>
    </p:spTree>
    <p:extLst>
      <p:ext uri="{BB962C8B-B14F-4D97-AF65-F5344CB8AC3E}">
        <p14:creationId xmlns:p14="http://schemas.microsoft.com/office/powerpoint/2010/main" val="9405121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760640"/>
          </a:xfrm>
        </p:spPr>
        <p:txBody>
          <a:bodyPr>
            <a:noAutofit/>
          </a:bodyPr>
          <a:lstStyle/>
          <a:p>
            <a:pPr marL="177800" indent="-163513">
              <a:spcBef>
                <a:spcPts val="0"/>
              </a:spcBef>
            </a:pPr>
            <a:r>
              <a:rPr lang="en-GB" sz="1250" dirty="0" smtClean="0">
                <a:latin typeface="Calibri" pitchFamily="34" charset="0"/>
                <a:cs typeface="Calibri" pitchFamily="34" charset="0"/>
              </a:rPr>
              <a:t>After a period of time the hardware on machines and external devices gets more tired, printers start banding or fading, monitors get dusty, fans get blocked up with duct and hair and cause crashes through overheating. Routing hardware maintenance is the key to prolonging the life of good working hardware. Monitors should last three years or more, computer should last 5 years, printers, as long the ink, toner and cartridges get replaced, should last 7 years. Scanners should never die, the scan light is not on long enough to die and the rest is just mechanical. Similarly with cameras, take care of them and they can last a generation even if the technology has moved on.</a:t>
            </a:r>
            <a:endParaRPr lang="en-GB" sz="1250" dirty="0">
              <a:latin typeface="Calibri" pitchFamily="34" charset="0"/>
              <a:cs typeface="Calibri" pitchFamily="34" charset="0"/>
            </a:endParaRPr>
          </a:p>
          <a:p>
            <a:pPr marL="177800" indent="-163513">
              <a:spcBef>
                <a:spcPts val="0"/>
              </a:spcBef>
            </a:pPr>
            <a:r>
              <a:rPr lang="en-GB" sz="1250" b="1" dirty="0" smtClean="0">
                <a:latin typeface="Calibri" pitchFamily="34" charset="0"/>
                <a:cs typeface="Calibri" pitchFamily="34" charset="0"/>
              </a:rPr>
              <a:t>Cleaning </a:t>
            </a:r>
            <a:r>
              <a:rPr lang="en-GB" sz="1250" b="1" dirty="0">
                <a:latin typeface="Calibri" pitchFamily="34" charset="0"/>
                <a:cs typeface="Calibri" pitchFamily="34" charset="0"/>
              </a:rPr>
              <a:t>hardware</a:t>
            </a:r>
            <a:r>
              <a:rPr lang="en-GB" sz="1250" dirty="0">
                <a:latin typeface="Calibri" pitchFamily="34" charset="0"/>
                <a:cs typeface="Calibri" pitchFamily="34" charset="0"/>
              </a:rPr>
              <a:t> </a:t>
            </a:r>
            <a:r>
              <a:rPr lang="en-GB" sz="1250" dirty="0" smtClean="0">
                <a:latin typeface="Calibri" pitchFamily="34" charset="0"/>
                <a:cs typeface="Calibri" pitchFamily="34" charset="0"/>
              </a:rPr>
              <a:t>– All sorts of devices are available for cleaning a computer, USB vacuum cleaners for the keyboards, anti static spray for the monitors, Disk cleaners for the DVD drive, scanners for the hard drives etc. All of them have a purpose and help to some degree. Hit your keyboard upside on the desk and see what has gathered over the years, this will get pressed into the gap between keys making them stick</a:t>
            </a:r>
            <a:r>
              <a:rPr lang="en-GB" sz="1250" dirty="0">
                <a:latin typeface="Calibri" pitchFamily="34" charset="0"/>
                <a:cs typeface="Calibri" pitchFamily="34" charset="0"/>
              </a:rPr>
              <a:t>. </a:t>
            </a:r>
            <a:endParaRPr lang="en-GB" sz="1250" dirty="0" smtClean="0">
              <a:latin typeface="Calibri" pitchFamily="34" charset="0"/>
              <a:cs typeface="Calibri" pitchFamily="34" charset="0"/>
            </a:endParaRPr>
          </a:p>
          <a:p>
            <a:pPr marL="177800" indent="-163513">
              <a:spcBef>
                <a:spcPts val="0"/>
              </a:spcBef>
            </a:pPr>
            <a:r>
              <a:rPr lang="en-GB" sz="1250" b="1" dirty="0" smtClean="0">
                <a:latin typeface="Calibri" pitchFamily="34" charset="0"/>
                <a:cs typeface="Calibri" pitchFamily="34" charset="0"/>
              </a:rPr>
              <a:t>Keyboard</a:t>
            </a:r>
            <a:r>
              <a:rPr lang="en-GB" sz="1250" dirty="0" smtClean="0">
                <a:latin typeface="Calibri" pitchFamily="34" charset="0"/>
                <a:cs typeface="Calibri" pitchFamily="34" charset="0"/>
              </a:rPr>
              <a:t> – Keys get sticky, they get food and tissue under them, they generally get dirty, vacuuming helps as does air-spray and cleaning gel for the keys themselves.</a:t>
            </a:r>
          </a:p>
          <a:p>
            <a:pPr marL="177800" indent="-163513">
              <a:spcBef>
                <a:spcPts val="0"/>
              </a:spcBef>
            </a:pPr>
            <a:r>
              <a:rPr lang="en-GB" sz="1250" b="1" dirty="0" smtClean="0">
                <a:latin typeface="Calibri" pitchFamily="34" charset="0"/>
                <a:cs typeface="Calibri" pitchFamily="34" charset="0"/>
              </a:rPr>
              <a:t>Mouse</a:t>
            </a:r>
            <a:r>
              <a:rPr lang="en-GB" sz="1250" dirty="0" smtClean="0">
                <a:latin typeface="Calibri" pitchFamily="34" charset="0"/>
                <a:cs typeface="Calibri" pitchFamily="34" charset="0"/>
              </a:rPr>
              <a:t> – Infrared mice are better but tissue and dirt sticks to the base after a period of time making them slower and less responsive to movement.</a:t>
            </a:r>
          </a:p>
          <a:p>
            <a:pPr marL="177800" indent="-163513">
              <a:spcBef>
                <a:spcPts val="0"/>
              </a:spcBef>
            </a:pPr>
            <a:r>
              <a:rPr lang="en-GB" sz="1250" b="1" dirty="0" smtClean="0">
                <a:latin typeface="Calibri" pitchFamily="34" charset="0"/>
                <a:cs typeface="Calibri" pitchFamily="34" charset="0"/>
              </a:rPr>
              <a:t>Screen</a:t>
            </a:r>
            <a:r>
              <a:rPr lang="en-GB" sz="1250" dirty="0" smtClean="0">
                <a:latin typeface="Calibri" pitchFamily="34" charset="0"/>
                <a:cs typeface="Calibri" pitchFamily="34" charset="0"/>
              </a:rPr>
              <a:t> – You cannot just clean a screen with water, anti static spray works better, most of the damage is caused by touching, and wax is resistant to water..</a:t>
            </a:r>
          </a:p>
          <a:p>
            <a:pPr marL="177800" indent="-163513">
              <a:spcBef>
                <a:spcPts val="0"/>
              </a:spcBef>
            </a:pPr>
            <a:r>
              <a:rPr lang="en-GB" sz="1250" b="1" dirty="0" smtClean="0">
                <a:latin typeface="Calibri" pitchFamily="34" charset="0"/>
                <a:cs typeface="Calibri" pitchFamily="34" charset="0"/>
              </a:rPr>
              <a:t>Printers</a:t>
            </a:r>
            <a:r>
              <a:rPr lang="en-GB" sz="1250" dirty="0" smtClean="0">
                <a:latin typeface="Calibri" pitchFamily="34" charset="0"/>
                <a:cs typeface="Calibri" pitchFamily="34" charset="0"/>
              </a:rPr>
              <a:t> – Cleaning the ink heads is good with an alcohol cloth, cleaning the plastic with soapy water, cleaning the inside like toner with a vacuum cleaner.</a:t>
            </a:r>
          </a:p>
          <a:p>
            <a:pPr marL="177800" indent="-163513">
              <a:spcBef>
                <a:spcPts val="0"/>
              </a:spcBef>
            </a:pPr>
            <a:r>
              <a:rPr lang="en-GB" sz="1250" b="1" dirty="0" smtClean="0">
                <a:latin typeface="Calibri" pitchFamily="34" charset="0"/>
                <a:cs typeface="Calibri" pitchFamily="34" charset="0"/>
              </a:rPr>
              <a:t>Processors</a:t>
            </a:r>
            <a:r>
              <a:rPr lang="en-GB" sz="1250" dirty="0" smtClean="0">
                <a:latin typeface="Calibri" pitchFamily="34" charset="0"/>
                <a:cs typeface="Calibri" pitchFamily="34" charset="0"/>
              </a:rPr>
              <a:t> – they gather dust and hair, fans slow down and do not </a:t>
            </a:r>
            <a:r>
              <a:rPr lang="en-GB" sz="1250" dirty="0">
                <a:latin typeface="Calibri" pitchFamily="34" charset="0"/>
                <a:cs typeface="Calibri" pitchFamily="34" charset="0"/>
              </a:rPr>
              <a:t>c</a:t>
            </a:r>
            <a:r>
              <a:rPr lang="en-GB" sz="1250" dirty="0" smtClean="0">
                <a:latin typeface="Calibri" pitchFamily="34" charset="0"/>
                <a:cs typeface="Calibri" pitchFamily="34" charset="0"/>
              </a:rPr>
              <a:t>ool as much, causing the processor to overheat and crash when on for a prolonged period of time.</a:t>
            </a:r>
            <a:endParaRPr lang="en-GB" sz="1250" dirty="0" smtClean="0">
              <a:latin typeface="Calibri" pitchFamily="34" charset="0"/>
              <a:cs typeface="Calibri" pitchFamily="34" charset="0"/>
            </a:endParaRPr>
          </a:p>
          <a:p>
            <a:pPr marL="273050" indent="-258763">
              <a:spcBef>
                <a:spcPts val="0"/>
              </a:spcBef>
            </a:pPr>
            <a:r>
              <a:rPr lang="en-GB" sz="1250" dirty="0" smtClean="0">
                <a:latin typeface="Calibri" pitchFamily="34" charset="0"/>
                <a:cs typeface="Calibri" pitchFamily="34" charset="0"/>
              </a:rPr>
              <a:t>Other </a:t>
            </a:r>
            <a:r>
              <a:rPr lang="en-GB" sz="1250" dirty="0">
                <a:latin typeface="Calibri" pitchFamily="34" charset="0"/>
                <a:cs typeface="Calibri" pitchFamily="34" charset="0"/>
              </a:rPr>
              <a:t>habits that should be endeared to include:</a:t>
            </a:r>
          </a:p>
          <a:p>
            <a:pPr marL="529082" lvl="1" indent="-258763">
              <a:spcBef>
                <a:spcPts val="0"/>
              </a:spcBef>
            </a:pPr>
            <a:r>
              <a:rPr lang="en-GB" sz="1250" dirty="0" smtClean="0">
                <a:latin typeface="Calibri" pitchFamily="34" charset="0"/>
                <a:cs typeface="Calibri" pitchFamily="34" charset="0"/>
              </a:rPr>
              <a:t>Not drinking or eating over the computer</a:t>
            </a:r>
          </a:p>
          <a:p>
            <a:pPr marL="529082" lvl="1" indent="-258763">
              <a:spcBef>
                <a:spcPts val="0"/>
              </a:spcBef>
            </a:pPr>
            <a:r>
              <a:rPr lang="en-GB" sz="1250" dirty="0" smtClean="0">
                <a:latin typeface="Calibri" pitchFamily="34" charset="0"/>
                <a:cs typeface="Calibri" pitchFamily="34" charset="0"/>
              </a:rPr>
              <a:t>Keeping electronic devices away from disks (specially those with magnets)</a:t>
            </a:r>
          </a:p>
          <a:p>
            <a:pPr marL="529082" lvl="1" indent="-258763">
              <a:spcBef>
                <a:spcPts val="0"/>
              </a:spcBef>
            </a:pPr>
            <a:r>
              <a:rPr lang="en-GB" sz="1250" dirty="0" smtClean="0">
                <a:latin typeface="Calibri" pitchFamily="34" charset="0"/>
                <a:cs typeface="Calibri" pitchFamily="34" charset="0"/>
              </a:rPr>
              <a:t>Placing bases in enclosed areas</a:t>
            </a:r>
          </a:p>
          <a:p>
            <a:pPr marL="529082" lvl="1" indent="-258763">
              <a:spcBef>
                <a:spcPts val="0"/>
              </a:spcBef>
            </a:pPr>
            <a:r>
              <a:rPr lang="en-GB" sz="1250" dirty="0" smtClean="0">
                <a:latin typeface="Calibri" pitchFamily="34" charset="0"/>
                <a:cs typeface="Calibri" pitchFamily="34" charset="0"/>
              </a:rPr>
              <a:t>Placing Disks on desks</a:t>
            </a:r>
          </a:p>
          <a:p>
            <a:pPr marL="529082" lvl="1" indent="-258763">
              <a:spcBef>
                <a:spcPts val="0"/>
              </a:spcBef>
            </a:pPr>
            <a:r>
              <a:rPr lang="en-GB" sz="1250" dirty="0" smtClean="0">
                <a:latin typeface="Calibri" pitchFamily="34" charset="0"/>
                <a:cs typeface="Calibri" pitchFamily="34" charset="0"/>
              </a:rPr>
              <a:t>Not working in an ergonomic environment</a:t>
            </a:r>
          </a:p>
          <a:p>
            <a:pPr marL="0" indent="0">
              <a:spcBef>
                <a:spcPts val="0"/>
              </a:spcBef>
              <a:buNone/>
            </a:pPr>
            <a:r>
              <a:rPr lang="en-GB" sz="1250" b="1" dirty="0" smtClean="0">
                <a:latin typeface="Calibri" pitchFamily="34" charset="0"/>
                <a:cs typeface="Calibri" pitchFamily="34" charset="0"/>
              </a:rPr>
              <a:t>P4.3 </a:t>
            </a:r>
            <a:r>
              <a:rPr lang="en-GB" sz="1250" b="1" dirty="0">
                <a:latin typeface="Calibri" pitchFamily="34" charset="0"/>
                <a:cs typeface="Calibri" pitchFamily="34" charset="0"/>
              </a:rPr>
              <a:t>– Task </a:t>
            </a:r>
            <a:r>
              <a:rPr lang="en-GB" sz="1250" b="1" dirty="0" smtClean="0">
                <a:latin typeface="Calibri" pitchFamily="34" charset="0"/>
                <a:cs typeface="Calibri" pitchFamily="34" charset="0"/>
              </a:rPr>
              <a:t>05 </a:t>
            </a:r>
            <a:r>
              <a:rPr lang="en-GB" sz="1250" b="1" dirty="0">
                <a:latin typeface="Calibri" pitchFamily="34" charset="0"/>
                <a:cs typeface="Calibri" pitchFamily="34" charset="0"/>
              </a:rPr>
              <a:t>– </a:t>
            </a:r>
            <a:r>
              <a:rPr lang="en-GB" sz="1250" dirty="0">
                <a:latin typeface="Calibri" pitchFamily="34" charset="0"/>
                <a:cs typeface="Calibri" pitchFamily="34" charset="0"/>
              </a:rPr>
              <a:t>Explain the purpose and effect routine </a:t>
            </a:r>
            <a:r>
              <a:rPr lang="en-GB" sz="1250" dirty="0" smtClean="0">
                <a:latin typeface="Calibri" pitchFamily="34" charset="0"/>
                <a:cs typeface="Calibri" pitchFamily="34" charset="0"/>
              </a:rPr>
              <a:t>Physical maintenance </a:t>
            </a:r>
            <a:r>
              <a:rPr lang="en-GB" sz="1250" dirty="0">
                <a:latin typeface="Calibri" pitchFamily="34" charset="0"/>
                <a:cs typeface="Calibri" pitchFamily="34" charset="0"/>
              </a:rPr>
              <a:t>will have on a computer and the benefits </a:t>
            </a:r>
            <a:r>
              <a:rPr lang="en-GB" sz="1250" dirty="0" smtClean="0">
                <a:latin typeface="Calibri" pitchFamily="34" charset="0"/>
                <a:cs typeface="Calibri" pitchFamily="34" charset="0"/>
              </a:rPr>
              <a:t>to </a:t>
            </a:r>
            <a:r>
              <a:rPr lang="en-GB" sz="1250" dirty="0">
                <a:latin typeface="Calibri" pitchFamily="34" charset="0"/>
                <a:cs typeface="Calibri" pitchFamily="34" charset="0"/>
              </a:rPr>
              <a:t>a user.</a:t>
            </a:r>
          </a:p>
          <a:p>
            <a:pPr marL="0" indent="0">
              <a:spcBef>
                <a:spcPts val="0"/>
              </a:spcBef>
              <a:buNone/>
            </a:pPr>
            <a:r>
              <a:rPr lang="en-GB" sz="1250" b="1" dirty="0" smtClean="0">
                <a:solidFill>
                  <a:schemeClr val="dk1"/>
                </a:solidFill>
                <a:latin typeface="Calibri" pitchFamily="34" charset="0"/>
                <a:cs typeface="Calibri" pitchFamily="34" charset="0"/>
              </a:rPr>
              <a:t>P4.3 </a:t>
            </a:r>
            <a:r>
              <a:rPr lang="en-GB" sz="1250" b="1" dirty="0">
                <a:solidFill>
                  <a:schemeClr val="dk1"/>
                </a:solidFill>
                <a:latin typeface="Calibri" pitchFamily="34" charset="0"/>
                <a:cs typeface="Calibri" pitchFamily="34" charset="0"/>
              </a:rPr>
              <a:t>– Task </a:t>
            </a:r>
            <a:r>
              <a:rPr lang="en-GB" sz="1250" b="1" dirty="0" smtClean="0">
                <a:solidFill>
                  <a:schemeClr val="dk1"/>
                </a:solidFill>
                <a:latin typeface="Calibri" pitchFamily="34" charset="0"/>
                <a:cs typeface="Calibri" pitchFamily="34" charset="0"/>
              </a:rPr>
              <a:t>06 </a:t>
            </a:r>
            <a:r>
              <a:rPr lang="en-GB" sz="1250" b="1" dirty="0">
                <a:solidFill>
                  <a:schemeClr val="dk1"/>
                </a:solidFill>
                <a:latin typeface="Calibri" pitchFamily="34" charset="0"/>
                <a:cs typeface="Calibri" pitchFamily="34" charset="0"/>
              </a:rPr>
              <a:t>– </a:t>
            </a:r>
            <a:r>
              <a:rPr lang="en-GB" sz="1250" dirty="0">
                <a:solidFill>
                  <a:schemeClr val="dk1"/>
                </a:solidFill>
                <a:latin typeface="Calibri" pitchFamily="34" charset="0"/>
                <a:cs typeface="Calibri" pitchFamily="34" charset="0"/>
              </a:rPr>
              <a:t>Produce a guide with examples on how </a:t>
            </a:r>
            <a:r>
              <a:rPr lang="en-GB" sz="1250" dirty="0" smtClean="0">
                <a:solidFill>
                  <a:schemeClr val="dk1"/>
                </a:solidFill>
                <a:latin typeface="Calibri" pitchFamily="34" charset="0"/>
                <a:cs typeface="Calibri" pitchFamily="34" charset="0"/>
              </a:rPr>
              <a:t>you undertook </a:t>
            </a:r>
            <a:r>
              <a:rPr lang="en-GB" sz="1250" dirty="0">
                <a:solidFill>
                  <a:schemeClr val="dk1"/>
                </a:solidFill>
                <a:latin typeface="Calibri" pitchFamily="34" charset="0"/>
                <a:cs typeface="Calibri" pitchFamily="34" charset="0"/>
              </a:rPr>
              <a:t>routine </a:t>
            </a:r>
            <a:r>
              <a:rPr lang="en-GB" sz="1250" dirty="0" smtClean="0">
                <a:solidFill>
                  <a:schemeClr val="dk1"/>
                </a:solidFill>
                <a:latin typeface="Calibri" pitchFamily="34" charset="0"/>
                <a:cs typeface="Calibri" pitchFamily="34" charset="0"/>
              </a:rPr>
              <a:t>Physical </a:t>
            </a:r>
            <a:r>
              <a:rPr lang="en-GB" sz="1250" dirty="0">
                <a:solidFill>
                  <a:schemeClr val="dk1"/>
                </a:solidFill>
                <a:latin typeface="Calibri" pitchFamily="34" charset="0"/>
                <a:cs typeface="Calibri" pitchFamily="34" charset="0"/>
              </a:rPr>
              <a:t>maintenance tasks on a standalone computer system</a:t>
            </a:r>
            <a:r>
              <a:rPr lang="en-GB" sz="1250" dirty="0" smtClean="0">
                <a:solidFill>
                  <a:schemeClr val="dk1"/>
                </a:solidFill>
                <a:latin typeface="Calibri" pitchFamily="34" charset="0"/>
                <a:cs typeface="Calibri" pitchFamily="34" charset="0"/>
              </a:rPr>
              <a:t>.</a:t>
            </a:r>
            <a:endParaRPr lang="en-GB" sz="1250" dirty="0">
              <a:latin typeface="Calibri" pitchFamily="34" charset="0"/>
              <a:cs typeface="Calibri" pitchFamily="34" charset="0"/>
            </a:endParaRPr>
          </a:p>
        </p:txBody>
      </p:sp>
      <p:sp>
        <p:nvSpPr>
          <p:cNvPr id="5" name="Title 2"/>
          <p:cNvSpPr>
            <a:spLocks noGrp="1"/>
          </p:cNvSpPr>
          <p:nvPr>
            <p:ph type="title"/>
          </p:nvPr>
        </p:nvSpPr>
        <p:spPr>
          <a:xfrm>
            <a:off x="179512" y="116632"/>
            <a:ext cx="8733656" cy="360040"/>
          </a:xfrm>
        </p:spPr>
        <p:txBody>
          <a:bodyPr>
            <a:noAutofit/>
          </a:bodyPr>
          <a:lstStyle/>
          <a:p>
            <a:r>
              <a:rPr lang="en-GB" sz="2600" dirty="0" smtClean="0">
                <a:latin typeface="Calibri" pitchFamily="34" charset="0"/>
                <a:cs typeface="Calibri" pitchFamily="34" charset="0"/>
              </a:rPr>
              <a:t>P4.3 </a:t>
            </a:r>
            <a:r>
              <a:rPr lang="en-GB" sz="2600" dirty="0">
                <a:latin typeface="Calibri" pitchFamily="34" charset="0"/>
                <a:cs typeface="Calibri" pitchFamily="34" charset="0"/>
              </a:rPr>
              <a:t>– Perform routine Housekeeping – </a:t>
            </a:r>
            <a:r>
              <a:rPr lang="en-GB" sz="2600" dirty="0" smtClean="0">
                <a:latin typeface="Calibri" pitchFamily="34" charset="0"/>
                <a:cs typeface="Calibri" pitchFamily="34" charset="0"/>
              </a:rPr>
              <a:t>Physical Maintenance</a:t>
            </a:r>
            <a:endParaRPr lang="en-GB" sz="2600" dirty="0">
              <a:latin typeface="Calibri" pitchFamily="34" charset="0"/>
              <a:cs typeface="Calibri" pitchFamily="34" charset="0"/>
            </a:endParaRPr>
          </a:p>
        </p:txBody>
      </p:sp>
    </p:spTree>
    <p:extLst>
      <p:ext uri="{BB962C8B-B14F-4D97-AF65-F5344CB8AC3E}">
        <p14:creationId xmlns:p14="http://schemas.microsoft.com/office/powerpoint/2010/main" val="282421653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2">
  <a:themeElements>
    <a:clrScheme name="Custom 1">
      <a:dk1>
        <a:sysClr val="windowText" lastClr="000000"/>
      </a:dk1>
      <a:lt1>
        <a:sysClr val="window" lastClr="FFFFFF"/>
      </a:lt1>
      <a:dk2>
        <a:srgbClr val="464646"/>
      </a:dk2>
      <a:lt2>
        <a:srgbClr val="DEF5FA"/>
      </a:lt2>
      <a:accent1>
        <a:srgbClr val="6DAA2D"/>
      </a:accent1>
      <a:accent2>
        <a:srgbClr val="DA1F28"/>
      </a:accent2>
      <a:accent3>
        <a:srgbClr val="EB641B"/>
      </a:accent3>
      <a:accent4>
        <a:srgbClr val="00A21F"/>
      </a:accent4>
      <a:accent5>
        <a:srgbClr val="474B78"/>
      </a:accent5>
      <a:accent6>
        <a:srgbClr val="7D3C4A"/>
      </a:accent6>
      <a:hlink>
        <a:srgbClr val="FF8119"/>
      </a:hlink>
      <a:folHlink>
        <a:srgbClr val="8EEA9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 2</Template>
  <TotalTime>25330</TotalTime>
  <Words>5004</Words>
  <Application>Microsoft Office PowerPoint</Application>
  <PresentationFormat>On-screen Show (4:3)</PresentationFormat>
  <Paragraphs>217</Paragraphs>
  <Slides>17</Slides>
  <Notes>15</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Enderoth 2</vt:lpstr>
      <vt:lpstr>Unit 11</vt:lpstr>
      <vt:lpstr>Unit 11 – Maintaining Computer Systems - Scenario</vt:lpstr>
      <vt:lpstr>LO1 - Assessment Criteria</vt:lpstr>
      <vt:lpstr>LO3 -  Perform Routine Housekeeping on Computer Systems  - Scenario</vt:lpstr>
      <vt:lpstr>P4.1 – Perform routine Housekeeping – File Management</vt:lpstr>
      <vt:lpstr>P4.2 – Perform routine Housekeeping – Backup Storage - Options</vt:lpstr>
      <vt:lpstr>P4.2 – Perform routine Housekeeping – Backup Storage - Options</vt:lpstr>
      <vt:lpstr>P4.2 – Perform routine Housekeeping – Backup Storage - Configuring</vt:lpstr>
      <vt:lpstr>P4.3 – Perform routine Housekeeping – Physical Maintenance</vt:lpstr>
      <vt:lpstr>P4.4 – Perform routine Housekeeping – Physical Maintenance</vt:lpstr>
      <vt:lpstr>P4.5 – Perform routine Housekeeping – Component Replacement</vt:lpstr>
      <vt:lpstr>P4.5 – Perform routine Housekeeping – Component Replacement</vt:lpstr>
      <vt:lpstr>P4.6 – Perform routine Housekeeping on Computer Systems - Disposal </vt:lpstr>
      <vt:lpstr>P4.6 – Perform routine Housekeeping on Computer Systems - Disposal </vt:lpstr>
      <vt:lpstr>P4.7 – Perform routine Housekeeping on Computer Systems - Disposal </vt:lpstr>
      <vt:lpstr>P4.7 – Perform routine Housekeeping on Computer Systems - Disposal </vt:lpstr>
      <vt:lpstr>LO3 - 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537</cp:revision>
  <dcterms:created xsi:type="dcterms:W3CDTF">2010-12-28T13:51:34Z</dcterms:created>
  <dcterms:modified xsi:type="dcterms:W3CDTF">2014-08-14T21:09:34Z</dcterms:modified>
</cp:coreProperties>
</file>